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central positioning: the Suite is not a software platform and not a promise of instant AI results. It is a complete, editable training foundation that helps an organization build readiness internally.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reminder: no contact details on this deck by request. Add external links or contact instructions separately only when the sales process requires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overpromise outcomes. Keep the problem human and operational: readiness, judgment, confidence, responsible use, practical application.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offer clear and simple. The prospect is buying speed, structure, internal flexibility, and breadth.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clear that the materials are text-based and editable. The organization can brand, shorten, expand, and reformat them internally.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prospecting, choose 2 or 3 bundle areas that are most relevant to the prospect. Example: finance may care about risk, governance, data, compliance, operations, and customer trust.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Strongest buyers are not just interested in AI. They have responsibility for people, training, risk, adoption, leadership, or internal rollout.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Pricing language must be accurate: Complete Suite is $9,997 USD. Individual bundles are $997 each. Complete Suite saves $4,958 compared with buying all 15 separately.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critical. Do not imply that the Suite itself guarantees a 20% productivity gain, guaranteed ROI, or a completed AI strategy.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more than you present. The buyer will usually tell you the strongest positioning angle.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11827"/>
        </a:solidFill>
      </p:bgPr>
    </p:bg>
    <p:spTree>
      <p:nvGrpSpPr>
        <p:cNvPr id="1" name=""/>
        <p:cNvGrpSpPr/>
        <p:nvPr/>
      </p:nvGrpSpPr>
      <p:grpSpPr>
        <a:xfrm>
          <a:off x="0" y="0"/>
          <a:ext cx="0" cy="0"/>
          <a:chOff x="0" y="0"/>
          <a:chExt cx="0" cy="0"/>
        </a:xfrm>
      </p:grpSpPr>
      <p:sp>
        <p:nvSpPr>
          <p:cNvPr id="2" name="Text 0"/>
          <p:cNvSpPr/>
          <p:nvPr/>
        </p:nvSpPr>
        <p:spPr>
          <a:xfrm>
            <a:off x="713232" y="1005840"/>
            <a:ext cx="6126480" cy="548640"/>
          </a:xfrm>
          <a:prstGeom prst="rect">
            <a:avLst/>
          </a:prstGeom>
          <a:noFill/>
          <a:ln/>
        </p:spPr>
        <p:txBody>
          <a:bodyPr wrap="square" lIns="0" tIns="0" rIns="0" bIns="0" rtlCol="0" anchor="ctr"/>
          <a:lstStyle/>
          <a:p>
            <a:pPr indent="0" marL="0">
              <a:buNone/>
            </a:pPr>
            <a:r>
              <a:rPr lang="en-US" sz="4200" dirty="0">
                <a:solidFill>
                  <a:srgbClr val="FFFFFF"/>
                </a:solidFill>
                <a:latin typeface="Georgia" pitchFamily="34" charset="0"/>
                <a:ea typeface="Georgia" pitchFamily="34" charset="-122"/>
                <a:cs typeface="Georgia" pitchFamily="34" charset="-120"/>
              </a:rPr>
              <a:t>AI Enablement Suite</a:t>
            </a:r>
            <a:endParaRPr lang="en-US" sz="4200" dirty="0"/>
          </a:p>
        </p:txBody>
      </p:sp>
      <p:sp>
        <p:nvSpPr>
          <p:cNvPr id="3" name="Shape 1"/>
          <p:cNvSpPr/>
          <p:nvPr/>
        </p:nvSpPr>
        <p:spPr>
          <a:xfrm>
            <a:off x="731520" y="1783080"/>
            <a:ext cx="1234440" cy="0"/>
          </a:xfrm>
          <a:prstGeom prst="line">
            <a:avLst/>
          </a:prstGeom>
          <a:noFill/>
          <a:ln w="38100">
            <a:solidFill>
              <a:srgbClr val="C7A451"/>
            </a:solidFill>
            <a:prstDash val="solid"/>
          </a:ln>
        </p:spPr>
      </p:sp>
      <p:sp>
        <p:nvSpPr>
          <p:cNvPr id="4" name="Text 2"/>
          <p:cNvSpPr/>
          <p:nvPr/>
        </p:nvSpPr>
        <p:spPr>
          <a:xfrm>
            <a:off x="749808" y="2057400"/>
            <a:ext cx="5120640" cy="320040"/>
          </a:xfrm>
          <a:prstGeom prst="rect">
            <a:avLst/>
          </a:prstGeom>
          <a:noFill/>
          <a:ln/>
        </p:spPr>
        <p:txBody>
          <a:bodyPr wrap="square" lIns="0" tIns="0" rIns="0" bIns="0" rtlCol="0" anchor="ctr"/>
          <a:lstStyle/>
          <a:p>
            <a:pPr indent="0" marL="0">
              <a:buNone/>
            </a:pPr>
            <a:r>
              <a:rPr lang="en-US" sz="1800" dirty="0">
                <a:solidFill>
                  <a:srgbClr val="D6DCE5"/>
                </a:solidFill>
                <a:latin typeface="Aptos" pitchFamily="34" charset="0"/>
                <a:ea typeface="Aptos" pitchFamily="34" charset="-122"/>
                <a:cs typeface="Aptos" pitchFamily="34" charset="-120"/>
              </a:rPr>
              <a:t>10-slide sales conversation deck</a:t>
            </a:r>
            <a:endParaRPr lang="en-US" sz="1800" dirty="0"/>
          </a:p>
        </p:txBody>
      </p:sp>
      <p:sp>
        <p:nvSpPr>
          <p:cNvPr id="5" name="Text 3"/>
          <p:cNvSpPr/>
          <p:nvPr/>
        </p:nvSpPr>
        <p:spPr>
          <a:xfrm>
            <a:off x="749808" y="2880360"/>
            <a:ext cx="6126480" cy="960120"/>
          </a:xfrm>
          <a:prstGeom prst="rect">
            <a:avLst/>
          </a:prstGeom>
          <a:noFill/>
          <a:ln/>
        </p:spPr>
        <p:txBody>
          <a:bodyPr wrap="square" lIns="0" tIns="0" rIns="0" bIns="0" rtlCol="0" anchor="ctr">
            <a:normAutofit/>
          </a:bodyPr>
          <a:lstStyle/>
          <a:p>
            <a:pPr indent="0" marL="0">
              <a:buNone/>
            </a:pPr>
            <a:r>
              <a:rPr lang="en-US" sz="2600" dirty="0">
                <a:solidFill>
                  <a:srgbClr val="FFFFFF"/>
                </a:solidFill>
                <a:latin typeface="Aptos" pitchFamily="34" charset="0"/>
                <a:ea typeface="Aptos" pitchFamily="34" charset="-122"/>
                <a:cs typeface="Aptos" pitchFamily="34" charset="-120"/>
              </a:rPr>
              <a:t>Positioning practical, human-centered AI readiness training for organizations.</a:t>
            </a:r>
            <a:endParaRPr lang="en-US" sz="2600" dirty="0"/>
          </a:p>
        </p:txBody>
      </p:sp>
      <p:sp>
        <p:nvSpPr>
          <p:cNvPr id="6" name="Text 4"/>
          <p:cNvSpPr/>
          <p:nvPr/>
        </p:nvSpPr>
        <p:spPr>
          <a:xfrm>
            <a:off x="7452360" y="1097280"/>
            <a:ext cx="1143000" cy="438912"/>
          </a:xfrm>
          <a:prstGeom prst="rect">
            <a:avLst/>
          </a:prstGeom>
          <a:noFill/>
          <a:ln/>
        </p:spPr>
        <p:txBody>
          <a:bodyPr wrap="square" lIns="0" tIns="0" rIns="0" bIns="0" rtlCol="0" anchor="ctr"/>
          <a:lstStyle/>
          <a:p>
            <a:pPr algn="ctr" indent="0" marL="0">
              <a:buNone/>
            </a:pPr>
            <a:r>
              <a:rPr lang="en-US" sz="3200" dirty="0">
                <a:solidFill>
                  <a:srgbClr val="C7A451"/>
                </a:solidFill>
                <a:latin typeface="Georgia" pitchFamily="34" charset="0"/>
                <a:ea typeface="Georgia" pitchFamily="34" charset="-122"/>
                <a:cs typeface="Georgia" pitchFamily="34" charset="-120"/>
              </a:rPr>
              <a:t>15</a:t>
            </a:r>
            <a:endParaRPr lang="en-US" sz="3200" dirty="0"/>
          </a:p>
        </p:txBody>
      </p:sp>
      <p:sp>
        <p:nvSpPr>
          <p:cNvPr id="7" name="Text 5"/>
          <p:cNvSpPr/>
          <p:nvPr/>
        </p:nvSpPr>
        <p:spPr>
          <a:xfrm>
            <a:off x="7452360" y="1664208"/>
            <a:ext cx="1143000" cy="329184"/>
          </a:xfrm>
          <a:prstGeom prst="rect">
            <a:avLst/>
          </a:prstGeom>
          <a:noFill/>
          <a:ln/>
        </p:spPr>
        <p:txBody>
          <a:bodyPr wrap="square" lIns="0" tIns="0" rIns="0" bIns="0" rtlCol="0" anchor="ctr">
            <a:normAutofit/>
          </a:bodyPr>
          <a:lstStyle/>
          <a:p>
            <a:pPr algn="ctr" indent="0" marL="0">
              <a:buNone/>
            </a:pPr>
            <a:r>
              <a:rPr lang="en-US" sz="1200" dirty="0">
                <a:solidFill>
                  <a:srgbClr val="1F2937"/>
                </a:solidFill>
                <a:latin typeface="Aptos" pitchFamily="34" charset="0"/>
                <a:ea typeface="Aptos" pitchFamily="34" charset="-122"/>
                <a:cs typeface="Aptos" pitchFamily="34" charset="-120"/>
              </a:rPr>
              <a:t>training bundles</a:t>
            </a:r>
            <a:endParaRPr lang="en-US" sz="1200" dirty="0"/>
          </a:p>
        </p:txBody>
      </p:sp>
      <p:sp>
        <p:nvSpPr>
          <p:cNvPr id="8" name="Text 6"/>
          <p:cNvSpPr/>
          <p:nvPr/>
        </p:nvSpPr>
        <p:spPr>
          <a:xfrm>
            <a:off x="9006840" y="1097280"/>
            <a:ext cx="1143000" cy="438912"/>
          </a:xfrm>
          <a:prstGeom prst="rect">
            <a:avLst/>
          </a:prstGeom>
          <a:noFill/>
          <a:ln/>
        </p:spPr>
        <p:txBody>
          <a:bodyPr wrap="square" lIns="0" tIns="0" rIns="0" bIns="0" rtlCol="0" anchor="ctr"/>
          <a:lstStyle/>
          <a:p>
            <a:pPr algn="ctr" indent="0" marL="0">
              <a:buNone/>
            </a:pPr>
            <a:r>
              <a:rPr lang="en-US" sz="3200" dirty="0">
                <a:solidFill>
                  <a:srgbClr val="C7A451"/>
                </a:solidFill>
                <a:latin typeface="Georgia" pitchFamily="34" charset="0"/>
                <a:ea typeface="Georgia" pitchFamily="34" charset="-122"/>
                <a:cs typeface="Georgia" pitchFamily="34" charset="-120"/>
              </a:rPr>
              <a:t>75+</a:t>
            </a:r>
            <a:endParaRPr lang="en-US" sz="3200" dirty="0"/>
          </a:p>
        </p:txBody>
      </p:sp>
      <p:sp>
        <p:nvSpPr>
          <p:cNvPr id="9" name="Text 7"/>
          <p:cNvSpPr/>
          <p:nvPr/>
        </p:nvSpPr>
        <p:spPr>
          <a:xfrm>
            <a:off x="9006840" y="1664208"/>
            <a:ext cx="1143000" cy="329184"/>
          </a:xfrm>
          <a:prstGeom prst="rect">
            <a:avLst/>
          </a:prstGeom>
          <a:noFill/>
          <a:ln/>
        </p:spPr>
        <p:txBody>
          <a:bodyPr wrap="square" lIns="0" tIns="0" rIns="0" bIns="0" rtlCol="0" anchor="ctr">
            <a:normAutofit/>
          </a:bodyPr>
          <a:lstStyle/>
          <a:p>
            <a:pPr algn="ctr" indent="0" marL="0">
              <a:buNone/>
            </a:pPr>
            <a:r>
              <a:rPr lang="en-US" sz="1200" dirty="0">
                <a:solidFill>
                  <a:srgbClr val="1F2937"/>
                </a:solidFill>
                <a:latin typeface="Aptos" pitchFamily="34" charset="0"/>
                <a:ea typeface="Aptos" pitchFamily="34" charset="-122"/>
                <a:cs typeface="Aptos" pitchFamily="34" charset="-120"/>
              </a:rPr>
              <a:t>courses</a:t>
            </a:r>
            <a:endParaRPr lang="en-US" sz="1200" dirty="0"/>
          </a:p>
        </p:txBody>
      </p:sp>
      <p:sp>
        <p:nvSpPr>
          <p:cNvPr id="10" name="Text 8"/>
          <p:cNvSpPr/>
          <p:nvPr/>
        </p:nvSpPr>
        <p:spPr>
          <a:xfrm>
            <a:off x="10469880" y="1097280"/>
            <a:ext cx="1234440" cy="438912"/>
          </a:xfrm>
          <a:prstGeom prst="rect">
            <a:avLst/>
          </a:prstGeom>
          <a:noFill/>
          <a:ln/>
        </p:spPr>
        <p:txBody>
          <a:bodyPr wrap="square" lIns="0" tIns="0" rIns="0" bIns="0" rtlCol="0" anchor="ctr"/>
          <a:lstStyle/>
          <a:p>
            <a:pPr algn="ctr" indent="0" marL="0">
              <a:buNone/>
            </a:pPr>
            <a:r>
              <a:rPr lang="en-US" sz="3200" dirty="0">
                <a:solidFill>
                  <a:srgbClr val="C7A451"/>
                </a:solidFill>
                <a:latin typeface="Georgia" pitchFamily="34" charset="0"/>
                <a:ea typeface="Georgia" pitchFamily="34" charset="-122"/>
                <a:cs typeface="Georgia" pitchFamily="34" charset="-120"/>
              </a:rPr>
              <a:t>1,500+</a:t>
            </a:r>
            <a:endParaRPr lang="en-US" sz="3200" dirty="0"/>
          </a:p>
        </p:txBody>
      </p:sp>
      <p:sp>
        <p:nvSpPr>
          <p:cNvPr id="11" name="Text 9"/>
          <p:cNvSpPr/>
          <p:nvPr/>
        </p:nvSpPr>
        <p:spPr>
          <a:xfrm>
            <a:off x="10469880" y="1664208"/>
            <a:ext cx="1234440" cy="329184"/>
          </a:xfrm>
          <a:prstGeom prst="rect">
            <a:avLst/>
          </a:prstGeom>
          <a:noFill/>
          <a:ln/>
        </p:spPr>
        <p:txBody>
          <a:bodyPr wrap="square" lIns="0" tIns="0" rIns="0" bIns="0" rtlCol="0" anchor="ctr">
            <a:normAutofit/>
          </a:bodyPr>
          <a:lstStyle/>
          <a:p>
            <a:pPr algn="ctr" indent="0" marL="0">
              <a:buNone/>
            </a:pPr>
            <a:r>
              <a:rPr lang="en-US" sz="1200" dirty="0">
                <a:solidFill>
                  <a:srgbClr val="1F2937"/>
                </a:solidFill>
                <a:latin typeface="Aptos" pitchFamily="34" charset="0"/>
                <a:ea typeface="Aptos" pitchFamily="34" charset="-122"/>
                <a:cs typeface="Aptos" pitchFamily="34" charset="-120"/>
              </a:rPr>
              <a:t>lessons</a:t>
            </a:r>
            <a:endParaRPr lang="en-US" sz="1200" dirty="0"/>
          </a:p>
        </p:txBody>
      </p:sp>
      <p:sp>
        <p:nvSpPr>
          <p:cNvPr id="12" name="Text 10"/>
          <p:cNvSpPr/>
          <p:nvPr/>
        </p:nvSpPr>
        <p:spPr>
          <a:xfrm>
            <a:off x="7543800" y="3108960"/>
            <a:ext cx="3474720" cy="685800"/>
          </a:xfrm>
          <a:prstGeom prst="rect">
            <a:avLst/>
          </a:prstGeom>
          <a:noFill/>
          <a:ln/>
        </p:spPr>
        <p:txBody>
          <a:bodyPr wrap="square" lIns="0" tIns="0" rIns="0" bIns="0" rtlCol="0" anchor="ctr">
            <a:normAutofit/>
          </a:bodyPr>
          <a:lstStyle/>
          <a:p>
            <a:pPr indent="0" marL="0">
              <a:buNone/>
            </a:pPr>
            <a:r>
              <a:rPr lang="en-US" sz="2400" dirty="0">
                <a:solidFill>
                  <a:srgbClr val="FFFFFF"/>
                </a:solidFill>
                <a:latin typeface="Georgia" pitchFamily="34" charset="0"/>
                <a:ea typeface="Georgia" pitchFamily="34" charset="-122"/>
                <a:cs typeface="Georgia" pitchFamily="34" charset="-120"/>
              </a:rPr>
              <a:t>Use this deck to stay clear, accurate, and confident.</a:t>
            </a:r>
            <a:endParaRPr lang="en-US" sz="2400" dirty="0"/>
          </a:p>
        </p:txBody>
      </p:sp>
      <p:sp>
        <p:nvSpPr>
          <p:cNvPr id="13" name="Shape 11"/>
          <p:cNvSpPr/>
          <p:nvPr/>
        </p:nvSpPr>
        <p:spPr>
          <a:xfrm>
            <a:off x="621792" y="6446520"/>
            <a:ext cx="10972800" cy="0"/>
          </a:xfrm>
          <a:prstGeom prst="line">
            <a:avLst/>
          </a:prstGeom>
          <a:noFill/>
          <a:ln w="8890">
            <a:solidFill>
              <a:srgbClr val="C7A451"/>
            </a:solidFill>
            <a:prstDash val="solid"/>
          </a:ln>
        </p:spPr>
      </p:sp>
      <p:sp>
        <p:nvSpPr>
          <p:cNvPr id="14" name="Text 12"/>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11827"/>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FFFFFF"/>
                </a:solidFill>
                <a:latin typeface="Georgia" pitchFamily="34" charset="0"/>
                <a:ea typeface="Georgia" pitchFamily="34" charset="-122"/>
                <a:cs typeface="Georgia" pitchFamily="34" charset="-120"/>
              </a:rPr>
              <a:t>Closing message</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749808" y="1600200"/>
            <a:ext cx="5120640" cy="320040"/>
          </a:xfrm>
          <a:prstGeom prst="rect">
            <a:avLst/>
          </a:prstGeom>
          <a:noFill/>
          <a:ln/>
        </p:spPr>
        <p:txBody>
          <a:bodyPr wrap="square" lIns="0" tIns="0" rIns="0" bIns="0" rtlCol="0" anchor="ctr"/>
          <a:lstStyle/>
          <a:p>
            <a:pPr indent="0" marL="0">
              <a:buNone/>
            </a:pPr>
            <a:r>
              <a:rPr lang="en-US" sz="1800" dirty="0">
                <a:solidFill>
                  <a:srgbClr val="D6DCE5"/>
                </a:solidFill>
                <a:latin typeface="Aptos" pitchFamily="34" charset="0"/>
                <a:ea typeface="Aptos" pitchFamily="34" charset="-122"/>
                <a:cs typeface="Aptos" pitchFamily="34" charset="-120"/>
              </a:rPr>
              <a:t>The most direct path is simple:</a:t>
            </a:r>
            <a:endParaRPr lang="en-US" sz="1800" dirty="0"/>
          </a:p>
        </p:txBody>
      </p:sp>
      <p:sp>
        <p:nvSpPr>
          <p:cNvPr id="5" name="Text 3"/>
          <p:cNvSpPr/>
          <p:nvPr/>
        </p:nvSpPr>
        <p:spPr>
          <a:xfrm>
            <a:off x="749808" y="2057400"/>
            <a:ext cx="6949440" cy="1325880"/>
          </a:xfrm>
          <a:prstGeom prst="rect">
            <a:avLst/>
          </a:prstGeom>
          <a:noFill/>
          <a:ln/>
        </p:spPr>
        <p:txBody>
          <a:bodyPr wrap="square" lIns="0" tIns="0" rIns="0" bIns="0" rtlCol="0" anchor="ctr">
            <a:normAutofit/>
          </a:bodyPr>
          <a:lstStyle/>
          <a:p>
            <a:pPr indent="0" marL="0">
              <a:buNone/>
            </a:pPr>
            <a:r>
              <a:rPr lang="en-US" sz="3800" dirty="0">
                <a:solidFill>
                  <a:srgbClr val="FFFFFF"/>
                </a:solidFill>
                <a:latin typeface="Georgia" pitchFamily="34" charset="0"/>
                <a:ea typeface="Georgia" pitchFamily="34" charset="-122"/>
                <a:cs typeface="Georgia" pitchFamily="34" charset="-120"/>
              </a:rPr>
              <a:t>Stop building from scratch.</a:t>
            </a:r>
            <a:endParaRPr lang="en-US" sz="3800" dirty="0"/>
          </a:p>
          <a:p>
            <a:pPr indent="0" marL="0">
              <a:buNone/>
            </a:pPr>
            <a:r>
              <a:rPr lang="en-US" sz="3800" dirty="0">
                <a:solidFill>
                  <a:srgbClr val="FFFFFF"/>
                </a:solidFill>
                <a:latin typeface="Georgia" pitchFamily="34" charset="0"/>
                <a:ea typeface="Georgia" pitchFamily="34" charset="-122"/>
                <a:cs typeface="Georgia" pitchFamily="34" charset="-120"/>
              </a:rPr>
              <a:t>Start adapting and deploying.</a:t>
            </a:r>
            <a:endParaRPr lang="en-US" sz="3800" dirty="0"/>
          </a:p>
        </p:txBody>
      </p:sp>
      <p:sp>
        <p:nvSpPr>
          <p:cNvPr id="6" name="Text 4"/>
          <p:cNvSpPr/>
          <p:nvPr/>
        </p:nvSpPr>
        <p:spPr>
          <a:xfrm>
            <a:off x="7818120" y="1737360"/>
            <a:ext cx="3108960" cy="292608"/>
          </a:xfrm>
          <a:prstGeom prst="rect">
            <a:avLst/>
          </a:prstGeom>
          <a:noFill/>
          <a:ln/>
        </p:spPr>
        <p:txBody>
          <a:bodyPr wrap="square" lIns="0" tIns="0" rIns="0" bIns="0" rtlCol="0" anchor="ctr"/>
          <a:lstStyle/>
          <a:p>
            <a:pPr algn="ctr" indent="0" marL="0">
              <a:buNone/>
            </a:pPr>
            <a:r>
              <a:rPr lang="en-US" sz="2200" dirty="0">
                <a:solidFill>
                  <a:srgbClr val="C7A451"/>
                </a:solidFill>
                <a:latin typeface="Georgia" pitchFamily="34" charset="0"/>
                <a:ea typeface="Georgia" pitchFamily="34" charset="-122"/>
                <a:cs typeface="Georgia" pitchFamily="34" charset="-120"/>
              </a:rPr>
              <a:t>Recommended next step</a:t>
            </a:r>
            <a:endParaRPr lang="en-US" sz="2200" dirty="0"/>
          </a:p>
        </p:txBody>
      </p:sp>
      <p:sp>
        <p:nvSpPr>
          <p:cNvPr id="7" name="Text 5"/>
          <p:cNvSpPr/>
          <p:nvPr/>
        </p:nvSpPr>
        <p:spPr>
          <a:xfrm>
            <a:off x="7863840" y="2423160"/>
            <a:ext cx="2926080" cy="1508760"/>
          </a:xfrm>
          <a:prstGeom prst="rect">
            <a:avLst/>
          </a:prstGeom>
          <a:noFill/>
          <a:ln/>
        </p:spPr>
        <p:txBody>
          <a:bodyPr wrap="square" lIns="0" tIns="0" rIns="0" bIns="0" rtlCol="0" anchor="ctr">
            <a:normAutofit/>
          </a:bodyPr>
          <a:lstStyle/>
          <a:p>
            <a:pPr indent="0" marL="0">
              <a:buNone/>
            </a:pPr>
            <a:r>
              <a:rPr lang="en-US" sz="1450" dirty="0">
                <a:solidFill>
                  <a:srgbClr val="E8EDF4"/>
                </a:solidFill>
                <a:latin typeface="Aptos" pitchFamily="34" charset="0"/>
                <a:ea typeface="Aptos" pitchFamily="34" charset="-122"/>
                <a:cs typeface="Aptos" pitchFamily="34" charset="-120"/>
              </a:rPr>
              <a:t>• Confirm the buyer’s priority</a:t>
            </a:r>
            <a:endParaRPr lang="en-US" sz="1450" dirty="0"/>
          </a:p>
          <a:p>
            <a:pPr indent="0" marL="0">
              <a:buNone/>
            </a:pPr>
            <a:r>
              <a:rPr lang="en-US" sz="1450" dirty="0">
                <a:solidFill>
                  <a:srgbClr val="E8EDF4"/>
                </a:solidFill>
                <a:latin typeface="Aptos" pitchFamily="34" charset="0"/>
                <a:ea typeface="Aptos" pitchFamily="34" charset="-122"/>
                <a:cs typeface="Aptos" pitchFamily="34" charset="-120"/>
              </a:rPr>
              <a:t>• Recommend the Complete Suite or one bundle</a:t>
            </a:r>
            <a:endParaRPr lang="en-US" sz="1450" dirty="0"/>
          </a:p>
          <a:p>
            <a:pPr indent="0" marL="0">
              <a:buNone/>
            </a:pPr>
            <a:r>
              <a:rPr lang="en-US" sz="1450" dirty="0">
                <a:solidFill>
                  <a:srgbClr val="E8EDF4"/>
                </a:solidFill>
                <a:latin typeface="Aptos" pitchFamily="34" charset="0"/>
                <a:ea typeface="Aptos" pitchFamily="34" charset="-122"/>
                <a:cs typeface="Aptos" pitchFamily="34" charset="-120"/>
              </a:rPr>
              <a:t>• Send the buyer to the correct purchase path</a:t>
            </a:r>
            <a:endParaRPr lang="en-US" sz="1450" dirty="0"/>
          </a:p>
          <a:p>
            <a:pPr indent="0" marL="0">
              <a:buNone/>
            </a:pPr>
            <a:r>
              <a:rPr lang="en-US" sz="1450" dirty="0">
                <a:solidFill>
                  <a:srgbClr val="E8EDF4"/>
                </a:solidFill>
                <a:latin typeface="Aptos" pitchFamily="34" charset="0"/>
                <a:ea typeface="Aptos" pitchFamily="34" charset="-122"/>
                <a:cs typeface="Aptos" pitchFamily="34" charset="-120"/>
              </a:rPr>
              <a:t>• Do not add promises outside the stated scope</a:t>
            </a:r>
            <a:endParaRPr lang="en-US" sz="1450" dirty="0"/>
          </a:p>
        </p:txBody>
      </p:sp>
      <p:sp>
        <p:nvSpPr>
          <p:cNvPr id="8" name="Shape 6"/>
          <p:cNvSpPr/>
          <p:nvPr/>
        </p:nvSpPr>
        <p:spPr>
          <a:xfrm>
            <a:off x="777240" y="4663440"/>
            <a:ext cx="10378440" cy="0"/>
          </a:xfrm>
          <a:prstGeom prst="line">
            <a:avLst/>
          </a:prstGeom>
          <a:noFill/>
          <a:ln w="15240">
            <a:solidFill>
              <a:srgbClr val="C7A451"/>
            </a:solidFill>
            <a:prstDash val="solid"/>
          </a:ln>
        </p:spPr>
      </p:sp>
      <p:sp>
        <p:nvSpPr>
          <p:cNvPr id="9" name="Text 7"/>
          <p:cNvSpPr/>
          <p:nvPr/>
        </p:nvSpPr>
        <p:spPr>
          <a:xfrm>
            <a:off x="777240" y="4956048"/>
            <a:ext cx="1920240" cy="228600"/>
          </a:xfrm>
          <a:prstGeom prst="rect">
            <a:avLst/>
          </a:prstGeom>
          <a:noFill/>
          <a:ln/>
        </p:spPr>
        <p:txBody>
          <a:bodyPr wrap="square" lIns="0" tIns="0" rIns="0" bIns="0" rtlCol="0" anchor="ctr"/>
          <a:lstStyle/>
          <a:p>
            <a:pPr indent="0" marL="0">
              <a:buNone/>
            </a:pPr>
            <a:r>
              <a:rPr lang="en-US" sz="1200" b="1" dirty="0">
                <a:solidFill>
                  <a:srgbClr val="C7A451"/>
                </a:solidFill>
                <a:latin typeface="Aptos" pitchFamily="34" charset="0"/>
                <a:ea typeface="Aptos" pitchFamily="34" charset="-122"/>
                <a:cs typeface="Aptos" pitchFamily="34" charset="-120"/>
              </a:rPr>
              <a:t>Use this close:</a:t>
            </a:r>
            <a:endParaRPr lang="en-US" sz="1200" dirty="0"/>
          </a:p>
        </p:txBody>
      </p:sp>
      <p:sp>
        <p:nvSpPr>
          <p:cNvPr id="10" name="Text 8"/>
          <p:cNvSpPr/>
          <p:nvPr/>
        </p:nvSpPr>
        <p:spPr>
          <a:xfrm>
            <a:off x="777240" y="5321808"/>
            <a:ext cx="10378440" cy="640080"/>
          </a:xfrm>
          <a:prstGeom prst="rect">
            <a:avLst/>
          </a:prstGeom>
          <a:noFill/>
          <a:ln/>
        </p:spPr>
        <p:txBody>
          <a:bodyPr wrap="square" lIns="0" tIns="0" rIns="0" bIns="0" rtlCol="0" anchor="ctr">
            <a:normAutofit/>
          </a:bodyPr>
          <a:lstStyle/>
          <a:p>
            <a:pPr indent="0" marL="0">
              <a:buNone/>
            </a:pPr>
            <a:r>
              <a:rPr lang="en-US" sz="1900" dirty="0">
                <a:solidFill>
                  <a:srgbClr val="FFFFFF"/>
                </a:solidFill>
                <a:latin typeface="Aptos" pitchFamily="34" charset="0"/>
                <a:ea typeface="Aptos" pitchFamily="34" charset="-122"/>
                <a:cs typeface="Aptos" pitchFamily="34" charset="-120"/>
              </a:rPr>
              <a:t>“Based on what you’ve described, the question is not whether AI matters. It is whether your people have the training foundation to use it well. This gives you that foundation without having to create it from scratch.”</a:t>
            </a:r>
            <a:endParaRPr lang="en-US" sz="1900" dirty="0"/>
          </a:p>
        </p:txBody>
      </p:sp>
      <p:sp>
        <p:nvSpPr>
          <p:cNvPr id="11" name="Shape 9"/>
          <p:cNvSpPr/>
          <p:nvPr/>
        </p:nvSpPr>
        <p:spPr>
          <a:xfrm>
            <a:off x="621792" y="6446520"/>
            <a:ext cx="10972800" cy="0"/>
          </a:xfrm>
          <a:prstGeom prst="line">
            <a:avLst/>
          </a:prstGeom>
          <a:noFill/>
          <a:ln w="8890">
            <a:solidFill>
              <a:srgbClr val="C7A451"/>
            </a:solidFill>
            <a:prstDash val="solid"/>
          </a:ln>
        </p:spPr>
      </p:sp>
      <p:sp>
        <p:nvSpPr>
          <p:cNvPr id="12" name="Text 10"/>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6F0"/>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The market problem</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658368" y="1170432"/>
            <a:ext cx="8961120" cy="274320"/>
          </a:xfrm>
          <a:prstGeom prst="rect">
            <a:avLst/>
          </a:prstGeom>
          <a:noFill/>
          <a:ln/>
        </p:spPr>
        <p:txBody>
          <a:bodyPr wrap="square" lIns="0" tIns="0" rIns="0" bIns="0" rtlCol="0" anchor="ctr"/>
          <a:lstStyle/>
          <a:p>
            <a:pPr indent="0" marL="0">
              <a:buNone/>
            </a:pPr>
            <a:r>
              <a:rPr lang="en-US" sz="1350" dirty="0">
                <a:solidFill>
                  <a:srgbClr val="5B6472"/>
                </a:solidFill>
                <a:latin typeface="Aptos" pitchFamily="34" charset="0"/>
                <a:ea typeface="Aptos" pitchFamily="34" charset="-122"/>
                <a:cs typeface="Aptos" pitchFamily="34" charset="-120"/>
              </a:rPr>
              <a:t>AI investment is rising, but people inside organizations are often left without a practical learning foundation.</a:t>
            </a:r>
            <a:endParaRPr lang="en-US" sz="1350" dirty="0"/>
          </a:p>
        </p:txBody>
      </p:sp>
      <p:sp>
        <p:nvSpPr>
          <p:cNvPr id="5" name="Text 3"/>
          <p:cNvSpPr/>
          <p:nvPr/>
        </p:nvSpPr>
        <p:spPr>
          <a:xfrm>
            <a:off x="749808" y="1828800"/>
            <a:ext cx="5029200" cy="2103120"/>
          </a:xfrm>
          <a:prstGeom prst="rect">
            <a:avLst/>
          </a:prstGeom>
          <a:noFill/>
          <a:ln/>
        </p:spPr>
        <p:txBody>
          <a:bodyPr wrap="square" lIns="0" tIns="0" rIns="0" bIns="0" rtlCol="0" anchor="ctr">
            <a:normAutofit/>
          </a:bodyPr>
          <a:lstStyle/>
          <a:p>
            <a:pPr indent="0" marL="0">
              <a:buNone/>
            </a:pPr>
            <a:r>
              <a:rPr lang="en-US" sz="2200" dirty="0">
                <a:solidFill>
                  <a:srgbClr val="111827"/>
                </a:solidFill>
                <a:latin typeface="Georgia" pitchFamily="34" charset="0"/>
                <a:ea typeface="Georgia" pitchFamily="34" charset="-122"/>
                <a:cs typeface="Georgia" pitchFamily="34" charset="-120"/>
              </a:rPr>
              <a:t>Organizations are being told to adopt AI, move faster, and transform.</a:t>
            </a:r>
            <a:endParaRPr lang="en-US" sz="2200" dirty="0"/>
          </a:p>
          <a:p>
            <a:pPr indent="0" marL="0">
              <a:buNone/>
            </a:pPr>
            <a:endParaRPr lang="en-US" sz="2200" dirty="0"/>
          </a:p>
          <a:p>
            <a:pPr indent="0" marL="0">
              <a:buNone/>
            </a:pPr>
            <a:r>
              <a:rPr lang="en-US" sz="2200" dirty="0">
                <a:solidFill>
                  <a:srgbClr val="111827"/>
                </a:solidFill>
                <a:latin typeface="Georgia" pitchFamily="34" charset="0"/>
                <a:ea typeface="Georgia" pitchFamily="34" charset="-122"/>
                <a:cs typeface="Georgia" pitchFamily="34" charset="-120"/>
              </a:rPr>
              <a:t>The buying pain is not just “we need tools.” It is “our people are not ready to use AI wisely, consistently, and responsibly.”</a:t>
            </a:r>
            <a:endParaRPr lang="en-US" sz="2200" dirty="0"/>
          </a:p>
        </p:txBody>
      </p:sp>
      <p:sp>
        <p:nvSpPr>
          <p:cNvPr id="6" name="Text 4"/>
          <p:cNvSpPr/>
          <p:nvPr/>
        </p:nvSpPr>
        <p:spPr>
          <a:xfrm>
            <a:off x="6446520" y="1783080"/>
            <a:ext cx="2011680" cy="228600"/>
          </a:xfrm>
          <a:prstGeom prst="rect">
            <a:avLst/>
          </a:prstGeom>
          <a:noFill/>
          <a:ln/>
        </p:spPr>
        <p:txBody>
          <a:bodyPr wrap="square" lIns="0" tIns="0" rIns="0" bIns="0" rtlCol="0" anchor="ctr"/>
          <a:lstStyle/>
          <a:p>
            <a:pPr indent="0" marL="0">
              <a:buNone/>
            </a:pPr>
            <a:r>
              <a:rPr lang="en-US" sz="1200" b="1" dirty="0">
                <a:solidFill>
                  <a:srgbClr val="C7A451"/>
                </a:solidFill>
                <a:latin typeface="Aptos" pitchFamily="34" charset="0"/>
                <a:ea typeface="Aptos" pitchFamily="34" charset="-122"/>
                <a:cs typeface="Aptos" pitchFamily="34" charset="-120"/>
              </a:rPr>
              <a:t>Sales framing</a:t>
            </a:r>
            <a:endParaRPr lang="en-US" sz="1200" dirty="0"/>
          </a:p>
        </p:txBody>
      </p:sp>
      <p:sp>
        <p:nvSpPr>
          <p:cNvPr id="7" name="Text 5"/>
          <p:cNvSpPr/>
          <p:nvPr/>
        </p:nvSpPr>
        <p:spPr>
          <a:xfrm>
            <a:off x="6446520" y="2176272"/>
            <a:ext cx="4754880" cy="2011680"/>
          </a:xfrm>
          <a:prstGeom prst="rect">
            <a:avLst/>
          </a:prstGeom>
          <a:noFill/>
          <a:ln/>
        </p:spPr>
        <p:txBody>
          <a:bodyPr wrap="square" lIns="0" tIns="0" rIns="0" bIns="0" rtlCol="0" anchor="ctr">
            <a:normAutofit/>
          </a:bodyPr>
          <a:lstStyle/>
          <a:p>
            <a:pPr indent="0" marL="0">
              <a:buNone/>
            </a:pPr>
            <a:r>
              <a:rPr lang="en-US" sz="1800" dirty="0">
                <a:solidFill>
                  <a:srgbClr val="1F2937"/>
                </a:solidFill>
                <a:latin typeface="Aptos" pitchFamily="34" charset="0"/>
                <a:ea typeface="Aptos" pitchFamily="34" charset="-122"/>
                <a:cs typeface="Aptos" pitchFamily="34" charset="-120"/>
              </a:rPr>
              <a:t>• Uncertainty around AI is slowing action</a:t>
            </a:r>
            <a:endParaRPr lang="en-US" sz="1800" dirty="0"/>
          </a:p>
          <a:p>
            <a:pPr indent="0" marL="0">
              <a:buNone/>
            </a:pPr>
            <a:r>
              <a:rPr lang="en-US" sz="1800" dirty="0">
                <a:solidFill>
                  <a:srgbClr val="1F2937"/>
                </a:solidFill>
                <a:latin typeface="Aptos" pitchFamily="34" charset="0"/>
                <a:ea typeface="Aptos" pitchFamily="34" charset="-122"/>
                <a:cs typeface="Aptos" pitchFamily="34" charset="-120"/>
              </a:rPr>
              <a:t>• Leaders need better questions and clearer judgment</a:t>
            </a:r>
            <a:endParaRPr lang="en-US" sz="1800" dirty="0"/>
          </a:p>
          <a:p>
            <a:pPr indent="0" marL="0">
              <a:buNone/>
            </a:pPr>
            <a:r>
              <a:rPr lang="en-US" sz="1800" dirty="0">
                <a:solidFill>
                  <a:srgbClr val="1F2937"/>
                </a:solidFill>
                <a:latin typeface="Aptos" pitchFamily="34" charset="0"/>
                <a:ea typeface="Aptos" pitchFamily="34" charset="-122"/>
                <a:cs typeface="Aptos" pitchFamily="34" charset="-120"/>
              </a:rPr>
              <a:t>• Managers need practical discussion tools</a:t>
            </a:r>
            <a:endParaRPr lang="en-US" sz="1800" dirty="0"/>
          </a:p>
          <a:p>
            <a:pPr indent="0" marL="0">
              <a:buNone/>
            </a:pPr>
            <a:r>
              <a:rPr lang="en-US" sz="1800" dirty="0">
                <a:solidFill>
                  <a:srgbClr val="1F2937"/>
                </a:solidFill>
                <a:latin typeface="Aptos" pitchFamily="34" charset="0"/>
                <a:ea typeface="Aptos" pitchFamily="34" charset="-122"/>
                <a:cs typeface="Aptos" pitchFamily="34" charset="-120"/>
              </a:rPr>
              <a:t>• HR and L&amp;D teams need usable materials now</a:t>
            </a:r>
            <a:endParaRPr lang="en-US" sz="1800" dirty="0"/>
          </a:p>
        </p:txBody>
      </p:sp>
      <p:sp>
        <p:nvSpPr>
          <p:cNvPr id="8" name="Shape 6"/>
          <p:cNvSpPr/>
          <p:nvPr/>
        </p:nvSpPr>
        <p:spPr>
          <a:xfrm>
            <a:off x="6446520" y="4572000"/>
            <a:ext cx="4297680" cy="0"/>
          </a:xfrm>
          <a:prstGeom prst="line">
            <a:avLst/>
          </a:prstGeom>
          <a:noFill/>
          <a:ln w="15240">
            <a:solidFill>
              <a:srgbClr val="C7A451"/>
            </a:solidFill>
            <a:prstDash val="solid"/>
          </a:ln>
        </p:spPr>
      </p:sp>
      <p:sp>
        <p:nvSpPr>
          <p:cNvPr id="9" name="Text 7"/>
          <p:cNvSpPr/>
          <p:nvPr/>
        </p:nvSpPr>
        <p:spPr>
          <a:xfrm>
            <a:off x="6446520" y="4892040"/>
            <a:ext cx="4754880" cy="777240"/>
          </a:xfrm>
          <a:prstGeom prst="rect">
            <a:avLst/>
          </a:prstGeom>
          <a:noFill/>
          <a:ln/>
        </p:spPr>
        <p:txBody>
          <a:bodyPr wrap="square" lIns="0" tIns="0" rIns="0" bIns="0" rtlCol="0" anchor="ctr">
            <a:normAutofit/>
          </a:bodyPr>
          <a:lstStyle/>
          <a:p>
            <a:pPr indent="0" marL="0">
              <a:buNone/>
            </a:pPr>
            <a:r>
              <a:rPr lang="en-US" sz="2200" dirty="0">
                <a:solidFill>
                  <a:srgbClr val="111827"/>
                </a:solidFill>
                <a:latin typeface="Georgia" pitchFamily="34" charset="0"/>
                <a:ea typeface="Georgia" pitchFamily="34" charset="-122"/>
                <a:cs typeface="Georgia" pitchFamily="34" charset="-120"/>
              </a:rPr>
              <a:t>Key line: “The challenge is not just AI adoption. It is workforce readiness.”</a:t>
            </a:r>
            <a:endParaRPr lang="en-US" sz="2200" dirty="0"/>
          </a:p>
        </p:txBody>
      </p:sp>
      <p:sp>
        <p:nvSpPr>
          <p:cNvPr id="10" name="Shape 8"/>
          <p:cNvSpPr/>
          <p:nvPr/>
        </p:nvSpPr>
        <p:spPr>
          <a:xfrm>
            <a:off x="621792" y="6446520"/>
            <a:ext cx="10972800" cy="0"/>
          </a:xfrm>
          <a:prstGeom prst="line">
            <a:avLst/>
          </a:prstGeom>
          <a:noFill/>
          <a:ln w="8890">
            <a:solidFill>
              <a:srgbClr val="C7A451"/>
            </a:solidFill>
            <a:prstDash val="solid"/>
          </a:ln>
        </p:spPr>
      </p:sp>
      <p:sp>
        <p:nvSpPr>
          <p:cNvPr id="11" name="Text 9"/>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6F0"/>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The offer in one sentence</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658368" y="1170432"/>
            <a:ext cx="8961120" cy="274320"/>
          </a:xfrm>
          <a:prstGeom prst="rect">
            <a:avLst/>
          </a:prstGeom>
          <a:noFill/>
          <a:ln/>
        </p:spPr>
        <p:txBody>
          <a:bodyPr wrap="square" lIns="0" tIns="0" rIns="0" bIns="0" rtlCol="0" anchor="ctr"/>
          <a:lstStyle/>
          <a:p>
            <a:pPr indent="0" marL="0">
              <a:buNone/>
            </a:pPr>
            <a:r>
              <a:rPr lang="en-US" sz="1350" dirty="0">
                <a:solidFill>
                  <a:srgbClr val="5B6472"/>
                </a:solidFill>
                <a:latin typeface="Aptos" pitchFamily="34" charset="0"/>
                <a:ea typeface="Aptos" pitchFamily="34" charset="-122"/>
                <a:cs typeface="Aptos" pitchFamily="34" charset="-120"/>
              </a:rPr>
              <a:t>A ready-made internal AI literacy and readiness foundation that organizations can adapt and deploy.</a:t>
            </a:r>
            <a:endParaRPr lang="en-US" sz="1350" dirty="0"/>
          </a:p>
        </p:txBody>
      </p:sp>
      <p:sp>
        <p:nvSpPr>
          <p:cNvPr id="5" name="Text 3"/>
          <p:cNvSpPr/>
          <p:nvPr/>
        </p:nvSpPr>
        <p:spPr>
          <a:xfrm>
            <a:off x="749808" y="1783080"/>
            <a:ext cx="10149840" cy="50292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A complete, human-centered AI training foundation for internal use.</a:t>
            </a:r>
            <a:endParaRPr lang="en-US" sz="3000" dirty="0"/>
          </a:p>
        </p:txBody>
      </p:sp>
      <p:sp>
        <p:nvSpPr>
          <p:cNvPr id="6" name="Text 4"/>
          <p:cNvSpPr/>
          <p:nvPr/>
        </p:nvSpPr>
        <p:spPr>
          <a:xfrm>
            <a:off x="768096" y="2468880"/>
            <a:ext cx="9784080" cy="566928"/>
          </a:xfrm>
          <a:prstGeom prst="rect">
            <a:avLst/>
          </a:prstGeom>
          <a:noFill/>
          <a:ln/>
        </p:spPr>
        <p:txBody>
          <a:bodyPr wrap="square" lIns="0" tIns="0" rIns="0" bIns="0" rtlCol="0" anchor="ctr">
            <a:normAutofit/>
          </a:bodyPr>
          <a:lstStyle/>
          <a:p>
            <a:pPr indent="0" marL="0">
              <a:buNone/>
            </a:pPr>
            <a:r>
              <a:rPr lang="en-US" sz="2000" dirty="0">
                <a:solidFill>
                  <a:srgbClr val="1F2937"/>
                </a:solidFill>
                <a:latin typeface="Aptos" pitchFamily="34" charset="0"/>
                <a:ea typeface="Aptos" pitchFamily="34" charset="-122"/>
                <a:cs typeface="Aptos" pitchFamily="34" charset="-120"/>
              </a:rPr>
              <a:t>Includes lessons, action items, reflection exercises, worksheets, facilitator guidance, manager prompts, rollout resources, and a 30-day deployment plan.</a:t>
            </a:r>
            <a:endParaRPr lang="en-US" sz="2000" dirty="0"/>
          </a:p>
        </p:txBody>
      </p:sp>
      <p:sp>
        <p:nvSpPr>
          <p:cNvPr id="7" name="Text 5"/>
          <p:cNvSpPr/>
          <p:nvPr/>
        </p:nvSpPr>
        <p:spPr>
          <a:xfrm>
            <a:off x="914400" y="3977640"/>
            <a:ext cx="2743200" cy="274320"/>
          </a:xfrm>
          <a:prstGeom prst="rect">
            <a:avLst/>
          </a:prstGeom>
          <a:noFill/>
          <a:ln/>
        </p:spPr>
        <p:txBody>
          <a:bodyPr wrap="square" lIns="0" tIns="0" rIns="0" bIns="0" rtlCol="0" anchor="ctr"/>
          <a:lstStyle/>
          <a:p>
            <a:pPr algn="ctr" indent="0" marL="0">
              <a:buNone/>
            </a:pPr>
            <a:r>
              <a:rPr lang="en-US" sz="2000" dirty="0">
                <a:solidFill>
                  <a:srgbClr val="C7A451"/>
                </a:solidFill>
                <a:latin typeface="Georgia" pitchFamily="34" charset="0"/>
                <a:ea typeface="Georgia" pitchFamily="34" charset="-122"/>
                <a:cs typeface="Georgia" pitchFamily="34" charset="-120"/>
              </a:rPr>
              <a:t>Not a platform</a:t>
            </a:r>
            <a:endParaRPr lang="en-US" sz="2000" dirty="0"/>
          </a:p>
        </p:txBody>
      </p:sp>
      <p:sp>
        <p:nvSpPr>
          <p:cNvPr id="8" name="Text 6"/>
          <p:cNvSpPr/>
          <p:nvPr/>
        </p:nvSpPr>
        <p:spPr>
          <a:xfrm>
            <a:off x="914400" y="4434840"/>
            <a:ext cx="2743200" cy="640080"/>
          </a:xfrm>
          <a:prstGeom prst="rect">
            <a:avLst/>
          </a:prstGeom>
          <a:noFill/>
          <a:ln/>
        </p:spPr>
        <p:txBody>
          <a:bodyPr wrap="square" lIns="0" tIns="0" rIns="0" bIns="0" rtlCol="0" anchor="ctr">
            <a:normAutofit/>
          </a:bodyPr>
          <a:lstStyle/>
          <a:p>
            <a:pPr algn="ctr" indent="0" marL="0">
              <a:buNone/>
            </a:pPr>
            <a:r>
              <a:rPr lang="en-US" sz="1450" dirty="0">
                <a:solidFill>
                  <a:srgbClr val="1F2937"/>
                </a:solidFill>
                <a:latin typeface="Aptos" pitchFamily="34" charset="0"/>
                <a:ea typeface="Aptos" pitchFamily="34" charset="-122"/>
                <a:cs typeface="Aptos" pitchFamily="34" charset="-120"/>
              </a:rPr>
              <a:t>Editable files, not a locked system.</a:t>
            </a:r>
            <a:endParaRPr lang="en-US" sz="1450" dirty="0"/>
          </a:p>
        </p:txBody>
      </p:sp>
      <p:sp>
        <p:nvSpPr>
          <p:cNvPr id="9" name="Text 7"/>
          <p:cNvSpPr/>
          <p:nvPr/>
        </p:nvSpPr>
        <p:spPr>
          <a:xfrm>
            <a:off x="4434840" y="3977640"/>
            <a:ext cx="2743200" cy="274320"/>
          </a:xfrm>
          <a:prstGeom prst="rect">
            <a:avLst/>
          </a:prstGeom>
          <a:noFill/>
          <a:ln/>
        </p:spPr>
        <p:txBody>
          <a:bodyPr wrap="square" lIns="0" tIns="0" rIns="0" bIns="0" rtlCol="0" anchor="ctr"/>
          <a:lstStyle/>
          <a:p>
            <a:pPr algn="ctr" indent="0" marL="0">
              <a:buNone/>
            </a:pPr>
            <a:r>
              <a:rPr lang="en-US" sz="2000" dirty="0">
                <a:solidFill>
                  <a:srgbClr val="C7A451"/>
                </a:solidFill>
                <a:latin typeface="Georgia" pitchFamily="34" charset="0"/>
                <a:ea typeface="Georgia" pitchFamily="34" charset="-122"/>
                <a:cs typeface="Georgia" pitchFamily="34" charset="-120"/>
              </a:rPr>
              <a:t>Not custom consulting</a:t>
            </a:r>
            <a:endParaRPr lang="en-US" sz="2000" dirty="0"/>
          </a:p>
        </p:txBody>
      </p:sp>
      <p:sp>
        <p:nvSpPr>
          <p:cNvPr id="10" name="Text 8"/>
          <p:cNvSpPr/>
          <p:nvPr/>
        </p:nvSpPr>
        <p:spPr>
          <a:xfrm>
            <a:off x="4434840" y="4434840"/>
            <a:ext cx="2743200" cy="640080"/>
          </a:xfrm>
          <a:prstGeom prst="rect">
            <a:avLst/>
          </a:prstGeom>
          <a:noFill/>
          <a:ln/>
        </p:spPr>
        <p:txBody>
          <a:bodyPr wrap="square" lIns="0" tIns="0" rIns="0" bIns="0" rtlCol="0" anchor="ctr">
            <a:normAutofit/>
          </a:bodyPr>
          <a:lstStyle/>
          <a:p>
            <a:pPr algn="ctr" indent="0" marL="0">
              <a:buNone/>
            </a:pPr>
            <a:r>
              <a:rPr lang="en-US" sz="1450" dirty="0">
                <a:solidFill>
                  <a:srgbClr val="1F2937"/>
                </a:solidFill>
                <a:latin typeface="Aptos" pitchFamily="34" charset="0"/>
                <a:ea typeface="Aptos" pitchFamily="34" charset="-122"/>
                <a:cs typeface="Aptos" pitchFamily="34" charset="-120"/>
              </a:rPr>
              <a:t>Ready-made foundation, not bespoke delivery.</a:t>
            </a:r>
            <a:endParaRPr lang="en-US" sz="1450" dirty="0"/>
          </a:p>
        </p:txBody>
      </p:sp>
      <p:sp>
        <p:nvSpPr>
          <p:cNvPr id="11" name="Text 9"/>
          <p:cNvSpPr/>
          <p:nvPr/>
        </p:nvSpPr>
        <p:spPr>
          <a:xfrm>
            <a:off x="7955280" y="3977640"/>
            <a:ext cx="2743200" cy="274320"/>
          </a:xfrm>
          <a:prstGeom prst="rect">
            <a:avLst/>
          </a:prstGeom>
          <a:noFill/>
          <a:ln/>
        </p:spPr>
        <p:txBody>
          <a:bodyPr wrap="square" lIns="0" tIns="0" rIns="0" bIns="0" rtlCol="0" anchor="ctr"/>
          <a:lstStyle/>
          <a:p>
            <a:pPr algn="ctr" indent="0" marL="0">
              <a:buNone/>
            </a:pPr>
            <a:r>
              <a:rPr lang="en-US" sz="2000" dirty="0">
                <a:solidFill>
                  <a:srgbClr val="C7A451"/>
                </a:solidFill>
                <a:latin typeface="Georgia" pitchFamily="34" charset="0"/>
                <a:ea typeface="Georgia" pitchFamily="34" charset="-122"/>
                <a:cs typeface="Georgia" pitchFamily="34" charset="-120"/>
              </a:rPr>
              <a:t>Not generic tips</a:t>
            </a:r>
            <a:endParaRPr lang="en-US" sz="2000" dirty="0"/>
          </a:p>
        </p:txBody>
      </p:sp>
      <p:sp>
        <p:nvSpPr>
          <p:cNvPr id="12" name="Text 10"/>
          <p:cNvSpPr/>
          <p:nvPr/>
        </p:nvSpPr>
        <p:spPr>
          <a:xfrm>
            <a:off x="7955280" y="4434840"/>
            <a:ext cx="2743200" cy="640080"/>
          </a:xfrm>
          <a:prstGeom prst="rect">
            <a:avLst/>
          </a:prstGeom>
          <a:noFill/>
          <a:ln/>
        </p:spPr>
        <p:txBody>
          <a:bodyPr wrap="square" lIns="0" tIns="0" rIns="0" bIns="0" rtlCol="0" anchor="ctr">
            <a:normAutofit/>
          </a:bodyPr>
          <a:lstStyle/>
          <a:p>
            <a:pPr algn="ctr" indent="0" marL="0">
              <a:buNone/>
            </a:pPr>
            <a:r>
              <a:rPr lang="en-US" sz="1450" dirty="0">
                <a:solidFill>
                  <a:srgbClr val="1F2937"/>
                </a:solidFill>
                <a:latin typeface="Aptos" pitchFamily="34" charset="0"/>
                <a:ea typeface="Aptos" pitchFamily="34" charset="-122"/>
                <a:cs typeface="Aptos" pitchFamily="34" charset="-120"/>
              </a:rPr>
              <a:t>Structured learning across leadership, governance, risk, workforce, operations, and more.</a:t>
            </a:r>
            <a:endParaRPr lang="en-US" sz="1450" dirty="0"/>
          </a:p>
        </p:txBody>
      </p:sp>
      <p:sp>
        <p:nvSpPr>
          <p:cNvPr id="13" name="Shape 11"/>
          <p:cNvSpPr/>
          <p:nvPr/>
        </p:nvSpPr>
        <p:spPr>
          <a:xfrm>
            <a:off x="621792" y="6446520"/>
            <a:ext cx="10972800" cy="0"/>
          </a:xfrm>
          <a:prstGeom prst="line">
            <a:avLst/>
          </a:prstGeom>
          <a:noFill/>
          <a:ln w="8890">
            <a:solidFill>
              <a:srgbClr val="C7A451"/>
            </a:solidFill>
            <a:prstDash val="solid"/>
          </a:ln>
        </p:spPr>
      </p:sp>
      <p:sp>
        <p:nvSpPr>
          <p:cNvPr id="14" name="Text 12"/>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6F0"/>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What the buyer receives</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658368" y="1170432"/>
            <a:ext cx="8961120" cy="274320"/>
          </a:xfrm>
          <a:prstGeom prst="rect">
            <a:avLst/>
          </a:prstGeom>
          <a:noFill/>
          <a:ln/>
        </p:spPr>
        <p:txBody>
          <a:bodyPr wrap="square" lIns="0" tIns="0" rIns="0" bIns="0" rtlCol="0" anchor="ctr"/>
          <a:lstStyle/>
          <a:p>
            <a:pPr indent="0" marL="0">
              <a:buNone/>
            </a:pPr>
            <a:r>
              <a:rPr lang="en-US" sz="1350" dirty="0">
                <a:solidFill>
                  <a:srgbClr val="5B6472"/>
                </a:solidFill>
                <a:latin typeface="Aptos" pitchFamily="34" charset="0"/>
                <a:ea typeface="Aptos" pitchFamily="34" charset="-122"/>
                <a:cs typeface="Aptos" pitchFamily="34" charset="-120"/>
              </a:rPr>
              <a:t>The sales value is not only volume. It is practical deployment support.</a:t>
            </a:r>
            <a:endParaRPr lang="en-US" sz="1350" dirty="0"/>
          </a:p>
        </p:txBody>
      </p:sp>
      <p:sp>
        <p:nvSpPr>
          <p:cNvPr id="5" name="Text 3"/>
          <p:cNvSpPr/>
          <p:nvPr/>
        </p:nvSpPr>
        <p:spPr>
          <a:xfrm>
            <a:off x="731520" y="1600200"/>
            <a:ext cx="1920240" cy="438912"/>
          </a:xfrm>
          <a:prstGeom prst="rect">
            <a:avLst/>
          </a:prstGeom>
          <a:noFill/>
          <a:ln/>
        </p:spPr>
        <p:txBody>
          <a:bodyPr wrap="square" lIns="0" tIns="0" rIns="0" bIns="0" rtlCol="0" anchor="ctr"/>
          <a:lstStyle/>
          <a:p>
            <a:pPr algn="ctr" indent="0" marL="0">
              <a:buNone/>
            </a:pPr>
            <a:r>
              <a:rPr lang="en-US" sz="3200" dirty="0">
                <a:solidFill>
                  <a:srgbClr val="C7A451"/>
                </a:solidFill>
                <a:latin typeface="Georgia" pitchFamily="34" charset="0"/>
                <a:ea typeface="Georgia" pitchFamily="34" charset="-122"/>
                <a:cs typeface="Georgia" pitchFamily="34" charset="-120"/>
              </a:rPr>
              <a:t>15</a:t>
            </a:r>
            <a:endParaRPr lang="en-US" sz="3200" dirty="0"/>
          </a:p>
        </p:txBody>
      </p:sp>
      <p:sp>
        <p:nvSpPr>
          <p:cNvPr id="6" name="Text 4"/>
          <p:cNvSpPr/>
          <p:nvPr/>
        </p:nvSpPr>
        <p:spPr>
          <a:xfrm>
            <a:off x="731520" y="2167128"/>
            <a:ext cx="1920240" cy="329184"/>
          </a:xfrm>
          <a:prstGeom prst="rect">
            <a:avLst/>
          </a:prstGeom>
          <a:noFill/>
          <a:ln/>
        </p:spPr>
        <p:txBody>
          <a:bodyPr wrap="square" lIns="0" tIns="0" rIns="0" bIns="0" rtlCol="0" anchor="ctr">
            <a:normAutofit/>
          </a:bodyPr>
          <a:lstStyle/>
          <a:p>
            <a:pPr algn="ctr" indent="0" marL="0">
              <a:buNone/>
            </a:pPr>
            <a:r>
              <a:rPr lang="en-US" sz="1200" dirty="0">
                <a:solidFill>
                  <a:srgbClr val="1F2937"/>
                </a:solidFill>
                <a:latin typeface="Aptos" pitchFamily="34" charset="0"/>
                <a:ea typeface="Aptos" pitchFamily="34" charset="-122"/>
                <a:cs typeface="Aptos" pitchFamily="34" charset="-120"/>
              </a:rPr>
              <a:t>themed AI training bundles</a:t>
            </a:r>
            <a:endParaRPr lang="en-US" sz="1200" dirty="0"/>
          </a:p>
        </p:txBody>
      </p:sp>
      <p:sp>
        <p:nvSpPr>
          <p:cNvPr id="7" name="Text 5"/>
          <p:cNvSpPr/>
          <p:nvPr/>
        </p:nvSpPr>
        <p:spPr>
          <a:xfrm>
            <a:off x="2971800" y="1600200"/>
            <a:ext cx="1920240" cy="438912"/>
          </a:xfrm>
          <a:prstGeom prst="rect">
            <a:avLst/>
          </a:prstGeom>
          <a:noFill/>
          <a:ln/>
        </p:spPr>
        <p:txBody>
          <a:bodyPr wrap="square" lIns="0" tIns="0" rIns="0" bIns="0" rtlCol="0" anchor="ctr"/>
          <a:lstStyle/>
          <a:p>
            <a:pPr algn="ctr" indent="0" marL="0">
              <a:buNone/>
            </a:pPr>
            <a:r>
              <a:rPr lang="en-US" sz="3200" dirty="0">
                <a:solidFill>
                  <a:srgbClr val="C7A451"/>
                </a:solidFill>
                <a:latin typeface="Georgia" pitchFamily="34" charset="0"/>
                <a:ea typeface="Georgia" pitchFamily="34" charset="-122"/>
                <a:cs typeface="Georgia" pitchFamily="34" charset="-120"/>
              </a:rPr>
              <a:t>75+</a:t>
            </a:r>
            <a:endParaRPr lang="en-US" sz="3200" dirty="0"/>
          </a:p>
        </p:txBody>
      </p:sp>
      <p:sp>
        <p:nvSpPr>
          <p:cNvPr id="8" name="Text 6"/>
          <p:cNvSpPr/>
          <p:nvPr/>
        </p:nvSpPr>
        <p:spPr>
          <a:xfrm>
            <a:off x="2971800" y="2167128"/>
            <a:ext cx="1920240" cy="329184"/>
          </a:xfrm>
          <a:prstGeom prst="rect">
            <a:avLst/>
          </a:prstGeom>
          <a:noFill/>
          <a:ln/>
        </p:spPr>
        <p:txBody>
          <a:bodyPr wrap="square" lIns="0" tIns="0" rIns="0" bIns="0" rtlCol="0" anchor="ctr">
            <a:normAutofit/>
          </a:bodyPr>
          <a:lstStyle/>
          <a:p>
            <a:pPr algn="ctr" indent="0" marL="0">
              <a:buNone/>
            </a:pPr>
            <a:r>
              <a:rPr lang="en-US" sz="1200" dirty="0">
                <a:solidFill>
                  <a:srgbClr val="1F2937"/>
                </a:solidFill>
                <a:latin typeface="Aptos" pitchFamily="34" charset="0"/>
                <a:ea typeface="Aptos" pitchFamily="34" charset="-122"/>
                <a:cs typeface="Aptos" pitchFamily="34" charset="-120"/>
              </a:rPr>
              <a:t>courses covering strategic and practical needs</a:t>
            </a:r>
            <a:endParaRPr lang="en-US" sz="1200" dirty="0"/>
          </a:p>
        </p:txBody>
      </p:sp>
      <p:sp>
        <p:nvSpPr>
          <p:cNvPr id="9" name="Text 7"/>
          <p:cNvSpPr/>
          <p:nvPr/>
        </p:nvSpPr>
        <p:spPr>
          <a:xfrm>
            <a:off x="5212080" y="1600200"/>
            <a:ext cx="1920240" cy="438912"/>
          </a:xfrm>
          <a:prstGeom prst="rect">
            <a:avLst/>
          </a:prstGeom>
          <a:noFill/>
          <a:ln/>
        </p:spPr>
        <p:txBody>
          <a:bodyPr wrap="square" lIns="0" tIns="0" rIns="0" bIns="0" rtlCol="0" anchor="ctr"/>
          <a:lstStyle/>
          <a:p>
            <a:pPr algn="ctr" indent="0" marL="0">
              <a:buNone/>
            </a:pPr>
            <a:r>
              <a:rPr lang="en-US" sz="3200" dirty="0">
                <a:solidFill>
                  <a:srgbClr val="C7A451"/>
                </a:solidFill>
                <a:latin typeface="Georgia" pitchFamily="34" charset="0"/>
                <a:ea typeface="Georgia" pitchFamily="34" charset="-122"/>
                <a:cs typeface="Georgia" pitchFamily="34" charset="-120"/>
              </a:rPr>
              <a:t>1,500+</a:t>
            </a:r>
            <a:endParaRPr lang="en-US" sz="3200" dirty="0"/>
          </a:p>
        </p:txBody>
      </p:sp>
      <p:sp>
        <p:nvSpPr>
          <p:cNvPr id="10" name="Text 8"/>
          <p:cNvSpPr/>
          <p:nvPr/>
        </p:nvSpPr>
        <p:spPr>
          <a:xfrm>
            <a:off x="5212080" y="2167128"/>
            <a:ext cx="1920240" cy="329184"/>
          </a:xfrm>
          <a:prstGeom prst="rect">
            <a:avLst/>
          </a:prstGeom>
          <a:noFill/>
          <a:ln/>
        </p:spPr>
        <p:txBody>
          <a:bodyPr wrap="square" lIns="0" tIns="0" rIns="0" bIns="0" rtlCol="0" anchor="ctr">
            <a:normAutofit/>
          </a:bodyPr>
          <a:lstStyle/>
          <a:p>
            <a:pPr algn="ctr" indent="0" marL="0">
              <a:buNone/>
            </a:pPr>
            <a:r>
              <a:rPr lang="en-US" sz="1200" dirty="0">
                <a:solidFill>
                  <a:srgbClr val="1F2937"/>
                </a:solidFill>
                <a:latin typeface="Aptos" pitchFamily="34" charset="0"/>
                <a:ea typeface="Aptos" pitchFamily="34" charset="-122"/>
                <a:cs typeface="Aptos" pitchFamily="34" charset="-120"/>
              </a:rPr>
              <a:t>lessons with action items and reflection</a:t>
            </a:r>
            <a:endParaRPr lang="en-US" sz="1200" dirty="0"/>
          </a:p>
        </p:txBody>
      </p:sp>
      <p:sp>
        <p:nvSpPr>
          <p:cNvPr id="11" name="Text 9"/>
          <p:cNvSpPr/>
          <p:nvPr/>
        </p:nvSpPr>
        <p:spPr>
          <a:xfrm>
            <a:off x="7452360" y="1600200"/>
            <a:ext cx="1920240" cy="438912"/>
          </a:xfrm>
          <a:prstGeom prst="rect">
            <a:avLst/>
          </a:prstGeom>
          <a:noFill/>
          <a:ln/>
        </p:spPr>
        <p:txBody>
          <a:bodyPr wrap="square" lIns="0" tIns="0" rIns="0" bIns="0" rtlCol="0" anchor="ctr"/>
          <a:lstStyle/>
          <a:p>
            <a:pPr algn="ctr" indent="0" marL="0">
              <a:buNone/>
            </a:pPr>
            <a:r>
              <a:rPr lang="en-US" sz="3200" dirty="0">
                <a:solidFill>
                  <a:srgbClr val="C7A451"/>
                </a:solidFill>
                <a:latin typeface="Georgia" pitchFamily="34" charset="0"/>
                <a:ea typeface="Georgia" pitchFamily="34" charset="-122"/>
                <a:cs typeface="Georgia" pitchFamily="34" charset="-120"/>
              </a:rPr>
              <a:t>Lifetime</a:t>
            </a:r>
            <a:endParaRPr lang="en-US" sz="3200" dirty="0"/>
          </a:p>
        </p:txBody>
      </p:sp>
      <p:sp>
        <p:nvSpPr>
          <p:cNvPr id="12" name="Text 10"/>
          <p:cNvSpPr/>
          <p:nvPr/>
        </p:nvSpPr>
        <p:spPr>
          <a:xfrm>
            <a:off x="7452360" y="2167128"/>
            <a:ext cx="1920240" cy="329184"/>
          </a:xfrm>
          <a:prstGeom prst="rect">
            <a:avLst/>
          </a:prstGeom>
          <a:noFill/>
          <a:ln/>
        </p:spPr>
        <p:txBody>
          <a:bodyPr wrap="square" lIns="0" tIns="0" rIns="0" bIns="0" rtlCol="0" anchor="ctr">
            <a:normAutofit/>
          </a:bodyPr>
          <a:lstStyle/>
          <a:p>
            <a:pPr algn="ctr" indent="0" marL="0">
              <a:buNone/>
            </a:pPr>
            <a:r>
              <a:rPr lang="en-US" sz="1200" dirty="0">
                <a:solidFill>
                  <a:srgbClr val="1F2937"/>
                </a:solidFill>
                <a:latin typeface="Aptos" pitchFamily="34" charset="0"/>
                <a:ea typeface="Aptos" pitchFamily="34" charset="-122"/>
                <a:cs typeface="Aptos" pitchFamily="34" charset="-120"/>
              </a:rPr>
              <a:t>in-house license for internal use</a:t>
            </a:r>
            <a:endParaRPr lang="en-US" sz="1200" dirty="0"/>
          </a:p>
        </p:txBody>
      </p:sp>
      <p:sp>
        <p:nvSpPr>
          <p:cNvPr id="13" name="Text 11"/>
          <p:cNvSpPr/>
          <p:nvPr/>
        </p:nvSpPr>
        <p:spPr>
          <a:xfrm>
            <a:off x="9692640" y="1600200"/>
            <a:ext cx="1920240" cy="438912"/>
          </a:xfrm>
          <a:prstGeom prst="rect">
            <a:avLst/>
          </a:prstGeom>
          <a:noFill/>
          <a:ln/>
        </p:spPr>
        <p:txBody>
          <a:bodyPr wrap="square" lIns="0" tIns="0" rIns="0" bIns="0" rtlCol="0" anchor="ctr"/>
          <a:lstStyle/>
          <a:p>
            <a:pPr algn="ctr" indent="0" marL="0">
              <a:buNone/>
            </a:pPr>
            <a:r>
              <a:rPr lang="en-US" sz="3200" dirty="0">
                <a:solidFill>
                  <a:srgbClr val="C7A451"/>
                </a:solidFill>
                <a:latin typeface="Georgia" pitchFamily="34" charset="0"/>
                <a:ea typeface="Georgia" pitchFamily="34" charset="-122"/>
                <a:cs typeface="Georgia" pitchFamily="34" charset="-120"/>
              </a:rPr>
              <a:t>45 min</a:t>
            </a:r>
            <a:endParaRPr lang="en-US" sz="3200" dirty="0"/>
          </a:p>
        </p:txBody>
      </p:sp>
      <p:sp>
        <p:nvSpPr>
          <p:cNvPr id="14" name="Text 12"/>
          <p:cNvSpPr/>
          <p:nvPr/>
        </p:nvSpPr>
        <p:spPr>
          <a:xfrm>
            <a:off x="9692640" y="2167128"/>
            <a:ext cx="1920240" cy="329184"/>
          </a:xfrm>
          <a:prstGeom prst="rect">
            <a:avLst/>
          </a:prstGeom>
          <a:noFill/>
          <a:ln/>
        </p:spPr>
        <p:txBody>
          <a:bodyPr wrap="square" lIns="0" tIns="0" rIns="0" bIns="0" rtlCol="0" anchor="ctr">
            <a:normAutofit/>
          </a:bodyPr>
          <a:lstStyle/>
          <a:p>
            <a:pPr algn="ctr" indent="0" marL="0">
              <a:buNone/>
            </a:pPr>
            <a:r>
              <a:rPr lang="en-US" sz="1200" dirty="0">
                <a:solidFill>
                  <a:srgbClr val="1F2937"/>
                </a:solidFill>
                <a:latin typeface="Aptos" pitchFamily="34" charset="0"/>
                <a:ea typeface="Aptos" pitchFamily="34" charset="-122"/>
                <a:cs typeface="Aptos" pitchFamily="34" charset="-120"/>
              </a:rPr>
              <a:t>optional strategy session with Complete Suite</a:t>
            </a:r>
            <a:endParaRPr lang="en-US" sz="1200" dirty="0"/>
          </a:p>
        </p:txBody>
      </p:sp>
      <p:sp>
        <p:nvSpPr>
          <p:cNvPr id="15" name="Shape 13"/>
          <p:cNvSpPr/>
          <p:nvPr/>
        </p:nvSpPr>
        <p:spPr>
          <a:xfrm>
            <a:off x="822960" y="3337560"/>
            <a:ext cx="10607040" cy="0"/>
          </a:xfrm>
          <a:prstGeom prst="line">
            <a:avLst/>
          </a:prstGeom>
          <a:noFill/>
          <a:ln w="12700">
            <a:solidFill>
              <a:srgbClr val="C7A451"/>
            </a:solidFill>
            <a:prstDash val="solid"/>
          </a:ln>
        </p:spPr>
      </p:sp>
      <p:sp>
        <p:nvSpPr>
          <p:cNvPr id="16" name="Text 14"/>
          <p:cNvSpPr/>
          <p:nvPr/>
        </p:nvSpPr>
        <p:spPr>
          <a:xfrm>
            <a:off x="822960" y="3749040"/>
            <a:ext cx="2926080" cy="292608"/>
          </a:xfrm>
          <a:prstGeom prst="rect">
            <a:avLst/>
          </a:prstGeom>
          <a:noFill/>
          <a:ln/>
        </p:spPr>
        <p:txBody>
          <a:bodyPr wrap="square" lIns="0" tIns="0" rIns="0" bIns="0" rtlCol="0" anchor="ctr"/>
          <a:lstStyle/>
          <a:p>
            <a:pPr indent="0" marL="0">
              <a:buNone/>
            </a:pPr>
            <a:r>
              <a:rPr lang="en-US" sz="2200" dirty="0">
                <a:solidFill>
                  <a:srgbClr val="111827"/>
                </a:solidFill>
                <a:latin typeface="Georgia" pitchFamily="34" charset="0"/>
                <a:ea typeface="Georgia" pitchFamily="34" charset="-122"/>
                <a:cs typeface="Georgia" pitchFamily="34" charset="-120"/>
              </a:rPr>
              <a:t>Core support resources</a:t>
            </a:r>
            <a:endParaRPr lang="en-US" sz="2200" dirty="0"/>
          </a:p>
        </p:txBody>
      </p:sp>
      <p:sp>
        <p:nvSpPr>
          <p:cNvPr id="17" name="Text 15"/>
          <p:cNvSpPr/>
          <p:nvPr/>
        </p:nvSpPr>
        <p:spPr>
          <a:xfrm>
            <a:off x="868680" y="4224528"/>
            <a:ext cx="3931920" cy="1325880"/>
          </a:xfrm>
          <a:prstGeom prst="rect">
            <a:avLst/>
          </a:prstGeom>
          <a:noFill/>
          <a:ln/>
        </p:spPr>
        <p:txBody>
          <a:bodyPr wrap="square" lIns="0" tIns="0" rIns="0" bIns="0" rtlCol="0" anchor="ctr">
            <a:normAutofit/>
          </a:bodyPr>
          <a:lstStyle/>
          <a:p>
            <a:pPr indent="0" marL="0">
              <a:buNone/>
            </a:pPr>
            <a:r>
              <a:rPr lang="en-US" sz="1700" dirty="0">
                <a:solidFill>
                  <a:srgbClr val="1F2937"/>
                </a:solidFill>
                <a:latin typeface="Aptos" pitchFamily="34" charset="0"/>
                <a:ea typeface="Aptos" pitchFamily="34" charset="-122"/>
                <a:cs typeface="Aptos" pitchFamily="34" charset="-120"/>
              </a:rPr>
              <a:t>• Facilitator guidance</a:t>
            </a:r>
            <a:endParaRPr lang="en-US" sz="1700" dirty="0"/>
          </a:p>
          <a:p>
            <a:pPr indent="0" marL="0">
              <a:buNone/>
            </a:pPr>
            <a:r>
              <a:rPr lang="en-US" sz="1700" dirty="0">
                <a:solidFill>
                  <a:srgbClr val="1F2937"/>
                </a:solidFill>
                <a:latin typeface="Aptos" pitchFamily="34" charset="0"/>
                <a:ea typeface="Aptos" pitchFamily="34" charset="-122"/>
                <a:cs typeface="Aptos" pitchFamily="34" charset="-120"/>
              </a:rPr>
              <a:t>• Participant worksheets</a:t>
            </a:r>
            <a:endParaRPr lang="en-US" sz="1700" dirty="0"/>
          </a:p>
          <a:p>
            <a:pPr indent="0" marL="0">
              <a:buNone/>
            </a:pPr>
            <a:r>
              <a:rPr lang="en-US" sz="1700" dirty="0">
                <a:solidFill>
                  <a:srgbClr val="1F2937"/>
                </a:solidFill>
                <a:latin typeface="Aptos" pitchFamily="34" charset="0"/>
                <a:ea typeface="Aptos" pitchFamily="34" charset="-122"/>
                <a:cs typeface="Aptos" pitchFamily="34" charset="-120"/>
              </a:rPr>
              <a:t>• Manager discussion prompts</a:t>
            </a:r>
            <a:endParaRPr lang="en-US" sz="1700" dirty="0"/>
          </a:p>
          <a:p>
            <a:pPr indent="0" marL="0">
              <a:buNone/>
            </a:pPr>
            <a:r>
              <a:rPr lang="en-US" sz="1700" dirty="0">
                <a:solidFill>
                  <a:srgbClr val="1F2937"/>
                </a:solidFill>
                <a:latin typeface="Aptos" pitchFamily="34" charset="0"/>
                <a:ea typeface="Aptos" pitchFamily="34" charset="-122"/>
                <a:cs typeface="Aptos" pitchFamily="34" charset="-120"/>
              </a:rPr>
              <a:t>• Rollout support</a:t>
            </a:r>
            <a:endParaRPr lang="en-US" sz="1700" dirty="0"/>
          </a:p>
          <a:p>
            <a:pPr indent="0" marL="0">
              <a:buNone/>
            </a:pPr>
            <a:r>
              <a:rPr lang="en-US" sz="1700" dirty="0">
                <a:solidFill>
                  <a:srgbClr val="1F2937"/>
                </a:solidFill>
                <a:latin typeface="Aptos" pitchFamily="34" charset="0"/>
                <a:ea typeface="Aptos" pitchFamily="34" charset="-122"/>
                <a:cs typeface="Aptos" pitchFamily="34" charset="-120"/>
              </a:rPr>
              <a:t>• 30-day deployment plan</a:t>
            </a:r>
            <a:endParaRPr lang="en-US" sz="1700" dirty="0"/>
          </a:p>
        </p:txBody>
      </p:sp>
      <p:sp>
        <p:nvSpPr>
          <p:cNvPr id="18" name="Text 16"/>
          <p:cNvSpPr/>
          <p:nvPr/>
        </p:nvSpPr>
        <p:spPr>
          <a:xfrm>
            <a:off x="5669280" y="3749040"/>
            <a:ext cx="2926080" cy="292608"/>
          </a:xfrm>
          <a:prstGeom prst="rect">
            <a:avLst/>
          </a:prstGeom>
          <a:noFill/>
          <a:ln/>
        </p:spPr>
        <p:txBody>
          <a:bodyPr wrap="square" lIns="0" tIns="0" rIns="0" bIns="0" rtlCol="0" anchor="ctr"/>
          <a:lstStyle/>
          <a:p>
            <a:pPr indent="0" marL="0">
              <a:buNone/>
            </a:pPr>
            <a:r>
              <a:rPr lang="en-US" sz="2200" dirty="0">
                <a:solidFill>
                  <a:srgbClr val="111827"/>
                </a:solidFill>
                <a:latin typeface="Georgia" pitchFamily="34" charset="0"/>
                <a:ea typeface="Georgia" pitchFamily="34" charset="-122"/>
                <a:cs typeface="Georgia" pitchFamily="34" charset="-120"/>
              </a:rPr>
              <a:t>Adaptable formats</a:t>
            </a:r>
            <a:endParaRPr lang="en-US" sz="2200" dirty="0"/>
          </a:p>
        </p:txBody>
      </p:sp>
      <p:sp>
        <p:nvSpPr>
          <p:cNvPr id="19" name="Text 17"/>
          <p:cNvSpPr/>
          <p:nvPr/>
        </p:nvSpPr>
        <p:spPr>
          <a:xfrm>
            <a:off x="5715000" y="4224528"/>
            <a:ext cx="4206240" cy="1325880"/>
          </a:xfrm>
          <a:prstGeom prst="rect">
            <a:avLst/>
          </a:prstGeom>
          <a:noFill/>
          <a:ln/>
        </p:spPr>
        <p:txBody>
          <a:bodyPr wrap="square" lIns="0" tIns="0" rIns="0" bIns="0" rtlCol="0" anchor="ctr">
            <a:normAutofit/>
          </a:bodyPr>
          <a:lstStyle/>
          <a:p>
            <a:pPr indent="0" marL="0">
              <a:buNone/>
            </a:pPr>
            <a:r>
              <a:rPr lang="en-US" sz="1700" dirty="0">
                <a:solidFill>
                  <a:srgbClr val="1F2937"/>
                </a:solidFill>
                <a:latin typeface="Aptos" pitchFamily="34" charset="0"/>
                <a:ea typeface="Aptos" pitchFamily="34" charset="-122"/>
                <a:cs typeface="Aptos" pitchFamily="34" charset="-120"/>
              </a:rPr>
              <a:t>• Internal templates</a:t>
            </a:r>
            <a:endParaRPr lang="en-US" sz="1700" dirty="0"/>
          </a:p>
          <a:p>
            <a:pPr indent="0" marL="0">
              <a:buNone/>
            </a:pPr>
            <a:r>
              <a:rPr lang="en-US" sz="1700" dirty="0">
                <a:solidFill>
                  <a:srgbClr val="1F2937"/>
                </a:solidFill>
                <a:latin typeface="Aptos" pitchFamily="34" charset="0"/>
                <a:ea typeface="Aptos" pitchFamily="34" charset="-122"/>
                <a:cs typeface="Aptos" pitchFamily="34" charset="-120"/>
              </a:rPr>
              <a:t>• LMS content</a:t>
            </a:r>
            <a:endParaRPr lang="en-US" sz="1700" dirty="0"/>
          </a:p>
          <a:p>
            <a:pPr indent="0" marL="0">
              <a:buNone/>
            </a:pPr>
            <a:r>
              <a:rPr lang="en-US" sz="1700" dirty="0">
                <a:solidFill>
                  <a:srgbClr val="1F2937"/>
                </a:solidFill>
                <a:latin typeface="Aptos" pitchFamily="34" charset="0"/>
                <a:ea typeface="Aptos" pitchFamily="34" charset="-122"/>
                <a:cs typeface="Aptos" pitchFamily="34" charset="-120"/>
              </a:rPr>
              <a:t>• Workshops</a:t>
            </a:r>
            <a:endParaRPr lang="en-US" sz="1700" dirty="0"/>
          </a:p>
          <a:p>
            <a:pPr indent="0" marL="0">
              <a:buNone/>
            </a:pPr>
            <a:r>
              <a:rPr lang="en-US" sz="1700" dirty="0">
                <a:solidFill>
                  <a:srgbClr val="1F2937"/>
                </a:solidFill>
                <a:latin typeface="Aptos" pitchFamily="34" charset="0"/>
                <a:ea typeface="Aptos" pitchFamily="34" charset="-122"/>
                <a:cs typeface="Aptos" pitchFamily="34" charset="-120"/>
              </a:rPr>
              <a:t>• Leadership sessions</a:t>
            </a:r>
            <a:endParaRPr lang="en-US" sz="1700" dirty="0"/>
          </a:p>
          <a:p>
            <a:pPr indent="0" marL="0">
              <a:buNone/>
            </a:pPr>
            <a:r>
              <a:rPr lang="en-US" sz="1700" dirty="0">
                <a:solidFill>
                  <a:srgbClr val="1F2937"/>
                </a:solidFill>
                <a:latin typeface="Aptos" pitchFamily="34" charset="0"/>
                <a:ea typeface="Aptos" pitchFamily="34" charset="-122"/>
                <a:cs typeface="Aptos" pitchFamily="34" charset="-120"/>
              </a:rPr>
              <a:t>• Self-paced pathways</a:t>
            </a:r>
            <a:endParaRPr lang="en-US" sz="1700" dirty="0"/>
          </a:p>
        </p:txBody>
      </p:sp>
      <p:sp>
        <p:nvSpPr>
          <p:cNvPr id="20" name="Shape 18"/>
          <p:cNvSpPr/>
          <p:nvPr/>
        </p:nvSpPr>
        <p:spPr>
          <a:xfrm>
            <a:off x="621792" y="6446520"/>
            <a:ext cx="10972800" cy="0"/>
          </a:xfrm>
          <a:prstGeom prst="line">
            <a:avLst/>
          </a:prstGeom>
          <a:noFill/>
          <a:ln w="8890">
            <a:solidFill>
              <a:srgbClr val="C7A451"/>
            </a:solidFill>
            <a:prstDash val="solid"/>
          </a:ln>
        </p:spPr>
      </p:sp>
      <p:sp>
        <p:nvSpPr>
          <p:cNvPr id="21" name="Text 19"/>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6F0"/>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The 15 bundle areas</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658368" y="1170432"/>
            <a:ext cx="8961120" cy="274320"/>
          </a:xfrm>
          <a:prstGeom prst="rect">
            <a:avLst/>
          </a:prstGeom>
          <a:noFill/>
          <a:ln/>
        </p:spPr>
        <p:txBody>
          <a:bodyPr wrap="square" lIns="0" tIns="0" rIns="0" bIns="0" rtlCol="0" anchor="ctr"/>
          <a:lstStyle/>
          <a:p>
            <a:pPr indent="0" marL="0">
              <a:buNone/>
            </a:pPr>
            <a:r>
              <a:rPr lang="en-US" sz="1350" dirty="0">
                <a:solidFill>
                  <a:srgbClr val="5B6472"/>
                </a:solidFill>
                <a:latin typeface="Aptos" pitchFamily="34" charset="0"/>
                <a:ea typeface="Aptos" pitchFamily="34" charset="-122"/>
                <a:cs typeface="Aptos" pitchFamily="34" charset="-120"/>
              </a:rPr>
              <a:t>Use the breadth to match the Suite to the buyer’s immediate priority.</a:t>
            </a:r>
            <a:endParaRPr lang="en-US" sz="1350" dirty="0"/>
          </a:p>
        </p:txBody>
      </p:sp>
      <p:sp>
        <p:nvSpPr>
          <p:cNvPr id="5" name="Text 3"/>
          <p:cNvSpPr/>
          <p:nvPr/>
        </p:nvSpPr>
        <p:spPr>
          <a:xfrm>
            <a:off x="822960" y="169164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01</a:t>
            </a:r>
            <a:endParaRPr lang="en-US" sz="1000" dirty="0"/>
          </a:p>
        </p:txBody>
      </p:sp>
      <p:sp>
        <p:nvSpPr>
          <p:cNvPr id="6" name="Text 4"/>
          <p:cNvSpPr/>
          <p:nvPr/>
        </p:nvSpPr>
        <p:spPr>
          <a:xfrm>
            <a:off x="1325880" y="167335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AI Foundations</a:t>
            </a:r>
            <a:endParaRPr lang="en-US" sz="1500" dirty="0"/>
          </a:p>
        </p:txBody>
      </p:sp>
      <p:sp>
        <p:nvSpPr>
          <p:cNvPr id="7" name="Text 5"/>
          <p:cNvSpPr/>
          <p:nvPr/>
        </p:nvSpPr>
        <p:spPr>
          <a:xfrm>
            <a:off x="822960" y="242316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02</a:t>
            </a:r>
            <a:endParaRPr lang="en-US" sz="1000" dirty="0"/>
          </a:p>
        </p:txBody>
      </p:sp>
      <p:sp>
        <p:nvSpPr>
          <p:cNvPr id="8" name="Text 6"/>
          <p:cNvSpPr/>
          <p:nvPr/>
        </p:nvSpPr>
        <p:spPr>
          <a:xfrm>
            <a:off x="1325880" y="240487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Executive Readiness</a:t>
            </a:r>
            <a:endParaRPr lang="en-US" sz="1500" dirty="0"/>
          </a:p>
        </p:txBody>
      </p:sp>
      <p:sp>
        <p:nvSpPr>
          <p:cNvPr id="9" name="Text 7"/>
          <p:cNvSpPr/>
          <p:nvPr/>
        </p:nvSpPr>
        <p:spPr>
          <a:xfrm>
            <a:off x="822960" y="315468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03</a:t>
            </a:r>
            <a:endParaRPr lang="en-US" sz="1000" dirty="0"/>
          </a:p>
        </p:txBody>
      </p:sp>
      <p:sp>
        <p:nvSpPr>
          <p:cNvPr id="10" name="Text 8"/>
          <p:cNvSpPr/>
          <p:nvPr/>
        </p:nvSpPr>
        <p:spPr>
          <a:xfrm>
            <a:off x="1325880" y="313639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Human-Centered Leadership</a:t>
            </a:r>
            <a:endParaRPr lang="en-US" sz="1500" dirty="0"/>
          </a:p>
        </p:txBody>
      </p:sp>
      <p:sp>
        <p:nvSpPr>
          <p:cNvPr id="11" name="Text 9"/>
          <p:cNvSpPr/>
          <p:nvPr/>
        </p:nvSpPr>
        <p:spPr>
          <a:xfrm>
            <a:off x="822960" y="388620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04</a:t>
            </a:r>
            <a:endParaRPr lang="en-US" sz="1000" dirty="0"/>
          </a:p>
        </p:txBody>
      </p:sp>
      <p:sp>
        <p:nvSpPr>
          <p:cNvPr id="12" name="Text 10"/>
          <p:cNvSpPr/>
          <p:nvPr/>
        </p:nvSpPr>
        <p:spPr>
          <a:xfrm>
            <a:off x="1325880" y="386791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Governance and Ethics</a:t>
            </a:r>
            <a:endParaRPr lang="en-US" sz="1500" dirty="0"/>
          </a:p>
        </p:txBody>
      </p:sp>
      <p:sp>
        <p:nvSpPr>
          <p:cNvPr id="13" name="Text 11"/>
          <p:cNvSpPr/>
          <p:nvPr/>
        </p:nvSpPr>
        <p:spPr>
          <a:xfrm>
            <a:off x="822960" y="461772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05</a:t>
            </a:r>
            <a:endParaRPr lang="en-US" sz="1000" dirty="0"/>
          </a:p>
        </p:txBody>
      </p:sp>
      <p:sp>
        <p:nvSpPr>
          <p:cNvPr id="14" name="Text 12"/>
          <p:cNvSpPr/>
          <p:nvPr/>
        </p:nvSpPr>
        <p:spPr>
          <a:xfrm>
            <a:off x="1325880" y="459943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Risk and Compliance</a:t>
            </a:r>
            <a:endParaRPr lang="en-US" sz="1500" dirty="0"/>
          </a:p>
        </p:txBody>
      </p:sp>
      <p:sp>
        <p:nvSpPr>
          <p:cNvPr id="15" name="Text 13"/>
          <p:cNvSpPr/>
          <p:nvPr/>
        </p:nvSpPr>
        <p:spPr>
          <a:xfrm>
            <a:off x="4663440" y="169164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06</a:t>
            </a:r>
            <a:endParaRPr lang="en-US" sz="1000" dirty="0"/>
          </a:p>
        </p:txBody>
      </p:sp>
      <p:sp>
        <p:nvSpPr>
          <p:cNvPr id="16" name="Text 14"/>
          <p:cNvSpPr/>
          <p:nvPr/>
        </p:nvSpPr>
        <p:spPr>
          <a:xfrm>
            <a:off x="5166360" y="167335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Workforce Transformation</a:t>
            </a:r>
            <a:endParaRPr lang="en-US" sz="1500" dirty="0"/>
          </a:p>
        </p:txBody>
      </p:sp>
      <p:sp>
        <p:nvSpPr>
          <p:cNvPr id="17" name="Text 15"/>
          <p:cNvSpPr/>
          <p:nvPr/>
        </p:nvSpPr>
        <p:spPr>
          <a:xfrm>
            <a:off x="4663440" y="242316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07</a:t>
            </a:r>
            <a:endParaRPr lang="en-US" sz="1000" dirty="0"/>
          </a:p>
        </p:txBody>
      </p:sp>
      <p:sp>
        <p:nvSpPr>
          <p:cNvPr id="18" name="Text 16"/>
          <p:cNvSpPr/>
          <p:nvPr/>
        </p:nvSpPr>
        <p:spPr>
          <a:xfrm>
            <a:off x="5166360" y="240487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Managing Change</a:t>
            </a:r>
            <a:endParaRPr lang="en-US" sz="1500" dirty="0"/>
          </a:p>
        </p:txBody>
      </p:sp>
      <p:sp>
        <p:nvSpPr>
          <p:cNvPr id="19" name="Text 17"/>
          <p:cNvSpPr/>
          <p:nvPr/>
        </p:nvSpPr>
        <p:spPr>
          <a:xfrm>
            <a:off x="4663440" y="315468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08</a:t>
            </a:r>
            <a:endParaRPr lang="en-US" sz="1000" dirty="0"/>
          </a:p>
        </p:txBody>
      </p:sp>
      <p:sp>
        <p:nvSpPr>
          <p:cNvPr id="20" name="Text 18"/>
          <p:cNvSpPr/>
          <p:nvPr/>
        </p:nvSpPr>
        <p:spPr>
          <a:xfrm>
            <a:off x="5166360" y="313639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Implementation</a:t>
            </a:r>
            <a:endParaRPr lang="en-US" sz="1500" dirty="0"/>
          </a:p>
        </p:txBody>
      </p:sp>
      <p:sp>
        <p:nvSpPr>
          <p:cNvPr id="21" name="Text 19"/>
          <p:cNvSpPr/>
          <p:nvPr/>
        </p:nvSpPr>
        <p:spPr>
          <a:xfrm>
            <a:off x="4663440" y="388620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09</a:t>
            </a:r>
            <a:endParaRPr lang="en-US" sz="1000" dirty="0"/>
          </a:p>
        </p:txBody>
      </p:sp>
      <p:sp>
        <p:nvSpPr>
          <p:cNvPr id="22" name="Text 20"/>
          <p:cNvSpPr/>
          <p:nvPr/>
        </p:nvSpPr>
        <p:spPr>
          <a:xfrm>
            <a:off x="5166360" y="386791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Data and BI</a:t>
            </a:r>
            <a:endParaRPr lang="en-US" sz="1500" dirty="0"/>
          </a:p>
        </p:txBody>
      </p:sp>
      <p:sp>
        <p:nvSpPr>
          <p:cNvPr id="23" name="Text 21"/>
          <p:cNvSpPr/>
          <p:nvPr/>
        </p:nvSpPr>
        <p:spPr>
          <a:xfrm>
            <a:off x="4663440" y="461772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10</a:t>
            </a:r>
            <a:endParaRPr lang="en-US" sz="1000" dirty="0"/>
          </a:p>
        </p:txBody>
      </p:sp>
      <p:sp>
        <p:nvSpPr>
          <p:cNvPr id="24" name="Text 22"/>
          <p:cNvSpPr/>
          <p:nvPr/>
        </p:nvSpPr>
        <p:spPr>
          <a:xfrm>
            <a:off x="5166360" y="459943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Operations and Efficiency</a:t>
            </a:r>
            <a:endParaRPr lang="en-US" sz="1500" dirty="0"/>
          </a:p>
        </p:txBody>
      </p:sp>
      <p:sp>
        <p:nvSpPr>
          <p:cNvPr id="25" name="Text 23"/>
          <p:cNvSpPr/>
          <p:nvPr/>
        </p:nvSpPr>
        <p:spPr>
          <a:xfrm>
            <a:off x="8503920" y="169164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11</a:t>
            </a:r>
            <a:endParaRPr lang="en-US" sz="1000" dirty="0"/>
          </a:p>
        </p:txBody>
      </p:sp>
      <p:sp>
        <p:nvSpPr>
          <p:cNvPr id="26" name="Text 24"/>
          <p:cNvSpPr/>
          <p:nvPr/>
        </p:nvSpPr>
        <p:spPr>
          <a:xfrm>
            <a:off x="9006840" y="167335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Communication and Knowledge Work</a:t>
            </a:r>
            <a:endParaRPr lang="en-US" sz="1500" dirty="0"/>
          </a:p>
        </p:txBody>
      </p:sp>
      <p:sp>
        <p:nvSpPr>
          <p:cNvPr id="27" name="Text 25"/>
          <p:cNvSpPr/>
          <p:nvPr/>
        </p:nvSpPr>
        <p:spPr>
          <a:xfrm>
            <a:off x="8503920" y="242316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12</a:t>
            </a:r>
            <a:endParaRPr lang="en-US" sz="1000" dirty="0"/>
          </a:p>
        </p:txBody>
      </p:sp>
      <p:sp>
        <p:nvSpPr>
          <p:cNvPr id="28" name="Text 26"/>
          <p:cNvSpPr/>
          <p:nvPr/>
        </p:nvSpPr>
        <p:spPr>
          <a:xfrm>
            <a:off x="9006840" y="240487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Customer Experience</a:t>
            </a:r>
            <a:endParaRPr lang="en-US" sz="1500" dirty="0"/>
          </a:p>
        </p:txBody>
      </p:sp>
      <p:sp>
        <p:nvSpPr>
          <p:cNvPr id="29" name="Text 27"/>
          <p:cNvSpPr/>
          <p:nvPr/>
        </p:nvSpPr>
        <p:spPr>
          <a:xfrm>
            <a:off x="8503920" y="315468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13</a:t>
            </a:r>
            <a:endParaRPr lang="en-US" sz="1000" dirty="0"/>
          </a:p>
        </p:txBody>
      </p:sp>
      <p:sp>
        <p:nvSpPr>
          <p:cNvPr id="30" name="Text 28"/>
          <p:cNvSpPr/>
          <p:nvPr/>
        </p:nvSpPr>
        <p:spPr>
          <a:xfrm>
            <a:off x="9006840" y="313639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Innovation and Product Development</a:t>
            </a:r>
            <a:endParaRPr lang="en-US" sz="1500" dirty="0"/>
          </a:p>
        </p:txBody>
      </p:sp>
      <p:sp>
        <p:nvSpPr>
          <p:cNvPr id="31" name="Text 29"/>
          <p:cNvSpPr/>
          <p:nvPr/>
        </p:nvSpPr>
        <p:spPr>
          <a:xfrm>
            <a:off x="8503920" y="388620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14</a:t>
            </a:r>
            <a:endParaRPr lang="en-US" sz="1000" dirty="0"/>
          </a:p>
        </p:txBody>
      </p:sp>
      <p:sp>
        <p:nvSpPr>
          <p:cNvPr id="32" name="Text 30"/>
          <p:cNvSpPr/>
          <p:nvPr/>
        </p:nvSpPr>
        <p:spPr>
          <a:xfrm>
            <a:off x="9006840" y="386791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Security and Privacy</a:t>
            </a:r>
            <a:endParaRPr lang="en-US" sz="1500" dirty="0"/>
          </a:p>
        </p:txBody>
      </p:sp>
      <p:sp>
        <p:nvSpPr>
          <p:cNvPr id="33" name="Text 31"/>
          <p:cNvSpPr/>
          <p:nvPr/>
        </p:nvSpPr>
        <p:spPr>
          <a:xfrm>
            <a:off x="8503920" y="4617720"/>
            <a:ext cx="384048" cy="182880"/>
          </a:xfrm>
          <a:prstGeom prst="rect">
            <a:avLst/>
          </a:prstGeom>
          <a:noFill/>
          <a:ln/>
        </p:spPr>
        <p:txBody>
          <a:bodyPr wrap="square" lIns="0" tIns="0" rIns="0" bIns="0" rtlCol="0" anchor="ctr"/>
          <a:lstStyle/>
          <a:p>
            <a:pPr indent="0" marL="0">
              <a:buNone/>
            </a:pPr>
            <a:r>
              <a:rPr lang="en-US" sz="1000" b="1" dirty="0">
                <a:solidFill>
                  <a:srgbClr val="C7A451"/>
                </a:solidFill>
                <a:latin typeface="Aptos" pitchFamily="34" charset="0"/>
                <a:ea typeface="Aptos" pitchFamily="34" charset="-122"/>
                <a:cs typeface="Aptos" pitchFamily="34" charset="-120"/>
              </a:rPr>
              <a:t>15</a:t>
            </a:r>
            <a:endParaRPr lang="en-US" sz="1000" dirty="0"/>
          </a:p>
        </p:txBody>
      </p:sp>
      <p:sp>
        <p:nvSpPr>
          <p:cNvPr id="34" name="Text 32"/>
          <p:cNvSpPr/>
          <p:nvPr/>
        </p:nvSpPr>
        <p:spPr>
          <a:xfrm>
            <a:off x="9006840" y="4599432"/>
            <a:ext cx="2834640" cy="228600"/>
          </a:xfrm>
          <a:prstGeom prst="rect">
            <a:avLst/>
          </a:prstGeom>
          <a:noFill/>
          <a:ln/>
        </p:spPr>
        <p:txBody>
          <a:bodyPr wrap="square" lIns="0" tIns="0" rIns="0" bIns="0" rtlCol="0" anchor="ctr">
            <a:normAutofit/>
          </a:bodyPr>
          <a:lstStyle/>
          <a:p>
            <a:pPr indent="0" marL="0">
              <a:buNone/>
            </a:pPr>
            <a:r>
              <a:rPr lang="en-US" sz="1500" b="1" dirty="0">
                <a:solidFill>
                  <a:srgbClr val="1F2937"/>
                </a:solidFill>
                <a:latin typeface="Aptos" pitchFamily="34" charset="0"/>
                <a:ea typeface="Aptos" pitchFamily="34" charset="-122"/>
                <a:cs typeface="Aptos" pitchFamily="34" charset="-120"/>
              </a:rPr>
              <a:t>Executive Transformation</a:t>
            </a:r>
            <a:endParaRPr lang="en-US" sz="1500" dirty="0"/>
          </a:p>
        </p:txBody>
      </p:sp>
      <p:sp>
        <p:nvSpPr>
          <p:cNvPr id="35" name="Shape 33"/>
          <p:cNvSpPr/>
          <p:nvPr/>
        </p:nvSpPr>
        <p:spPr>
          <a:xfrm>
            <a:off x="960120" y="5532120"/>
            <a:ext cx="10287000" cy="0"/>
          </a:xfrm>
          <a:prstGeom prst="line">
            <a:avLst/>
          </a:prstGeom>
          <a:noFill/>
          <a:ln w="12700">
            <a:solidFill>
              <a:srgbClr val="C7A451"/>
            </a:solidFill>
            <a:prstDash val="solid"/>
          </a:ln>
        </p:spPr>
      </p:sp>
      <p:sp>
        <p:nvSpPr>
          <p:cNvPr id="36" name="Text 34"/>
          <p:cNvSpPr/>
          <p:nvPr/>
        </p:nvSpPr>
        <p:spPr>
          <a:xfrm>
            <a:off x="1005840" y="5797296"/>
            <a:ext cx="9966960" cy="329184"/>
          </a:xfrm>
          <a:prstGeom prst="rect">
            <a:avLst/>
          </a:prstGeom>
          <a:noFill/>
          <a:ln/>
        </p:spPr>
        <p:txBody>
          <a:bodyPr wrap="square" lIns="0" tIns="0" rIns="0" bIns="0" rtlCol="0" anchor="ctr"/>
          <a:lstStyle/>
          <a:p>
            <a:pPr algn="ctr" indent="0" marL="0">
              <a:buNone/>
            </a:pPr>
            <a:r>
              <a:rPr lang="en-US" sz="1800" dirty="0">
                <a:solidFill>
                  <a:srgbClr val="111827"/>
                </a:solidFill>
                <a:latin typeface="Georgia" pitchFamily="34" charset="0"/>
                <a:ea typeface="Georgia" pitchFamily="34" charset="-122"/>
                <a:cs typeface="Georgia" pitchFamily="34" charset="-120"/>
              </a:rPr>
              <a:t>Sales tip: do not list every course unless asked. Start with the buyer’s problem and point to the relevant bundle area.</a:t>
            </a:r>
            <a:endParaRPr lang="en-US" sz="1800" dirty="0"/>
          </a:p>
        </p:txBody>
      </p:sp>
      <p:sp>
        <p:nvSpPr>
          <p:cNvPr id="37" name="Shape 35"/>
          <p:cNvSpPr/>
          <p:nvPr/>
        </p:nvSpPr>
        <p:spPr>
          <a:xfrm>
            <a:off x="621792" y="6446520"/>
            <a:ext cx="10972800" cy="0"/>
          </a:xfrm>
          <a:prstGeom prst="line">
            <a:avLst/>
          </a:prstGeom>
          <a:noFill/>
          <a:ln w="8890">
            <a:solidFill>
              <a:srgbClr val="C7A451"/>
            </a:solidFill>
            <a:prstDash val="solid"/>
          </a:ln>
        </p:spPr>
      </p:sp>
      <p:sp>
        <p:nvSpPr>
          <p:cNvPr id="38" name="Text 36"/>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6F0"/>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Who is the strongest prospect?</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658368" y="1170432"/>
            <a:ext cx="8961120" cy="274320"/>
          </a:xfrm>
          <a:prstGeom prst="rect">
            <a:avLst/>
          </a:prstGeom>
          <a:noFill/>
          <a:ln/>
        </p:spPr>
        <p:txBody>
          <a:bodyPr wrap="square" lIns="0" tIns="0" rIns="0" bIns="0" rtlCol="0" anchor="ctr"/>
          <a:lstStyle/>
          <a:p>
            <a:pPr indent="0" marL="0">
              <a:buNone/>
            </a:pPr>
            <a:r>
              <a:rPr lang="en-US" sz="1350" dirty="0">
                <a:solidFill>
                  <a:srgbClr val="5B6472"/>
                </a:solidFill>
                <a:latin typeface="Aptos" pitchFamily="34" charset="0"/>
                <a:ea typeface="Aptos" pitchFamily="34" charset="-122"/>
                <a:cs typeface="Aptos" pitchFamily="34" charset="-120"/>
              </a:rPr>
              <a:t>Look for organizations that need AI readiness across multiple teams, but do not want to build from scratch.</a:t>
            </a:r>
            <a:endParaRPr lang="en-US" sz="1350" dirty="0"/>
          </a:p>
        </p:txBody>
      </p:sp>
      <p:sp>
        <p:nvSpPr>
          <p:cNvPr id="5" name="Text 3"/>
          <p:cNvSpPr/>
          <p:nvPr/>
        </p:nvSpPr>
        <p:spPr>
          <a:xfrm>
            <a:off x="868680" y="1874520"/>
            <a:ext cx="548640" cy="274320"/>
          </a:xfrm>
          <a:prstGeom prst="rect">
            <a:avLst/>
          </a:prstGeom>
          <a:noFill/>
          <a:ln/>
        </p:spPr>
        <p:txBody>
          <a:bodyPr wrap="square" lIns="0" tIns="0" rIns="0" bIns="0" rtlCol="0" anchor="ctr"/>
          <a:lstStyle/>
          <a:p>
            <a:pPr indent="0" marL="0">
              <a:buNone/>
            </a:pPr>
            <a:r>
              <a:rPr lang="en-US" sz="1800" dirty="0">
                <a:solidFill>
                  <a:srgbClr val="C7A451"/>
                </a:solidFill>
                <a:latin typeface="Georgia" pitchFamily="34" charset="0"/>
                <a:ea typeface="Georgia" pitchFamily="34" charset="-122"/>
                <a:cs typeface="Georgia" pitchFamily="34" charset="-120"/>
              </a:rPr>
              <a:t>01</a:t>
            </a:r>
            <a:endParaRPr lang="en-US" sz="1800" dirty="0"/>
          </a:p>
        </p:txBody>
      </p:sp>
      <p:sp>
        <p:nvSpPr>
          <p:cNvPr id="6" name="Text 4"/>
          <p:cNvSpPr/>
          <p:nvPr/>
        </p:nvSpPr>
        <p:spPr>
          <a:xfrm>
            <a:off x="1554480" y="1874520"/>
            <a:ext cx="4023360" cy="274320"/>
          </a:xfrm>
          <a:prstGeom prst="rect">
            <a:avLst/>
          </a:prstGeom>
          <a:noFill/>
          <a:ln/>
        </p:spPr>
        <p:txBody>
          <a:bodyPr wrap="square" lIns="0" tIns="0" rIns="0" bIns="0" rtlCol="0" anchor="ctr"/>
          <a:lstStyle/>
          <a:p>
            <a:pPr indent="0" marL="0">
              <a:buNone/>
            </a:pPr>
            <a:r>
              <a:rPr lang="en-US" sz="2000" dirty="0">
                <a:solidFill>
                  <a:srgbClr val="111827"/>
                </a:solidFill>
                <a:latin typeface="Georgia" pitchFamily="34" charset="0"/>
                <a:ea typeface="Georgia" pitchFamily="34" charset="-122"/>
                <a:cs typeface="Georgia" pitchFamily="34" charset="-120"/>
              </a:rPr>
              <a:t>HR / L&amp;D leaders</a:t>
            </a:r>
            <a:endParaRPr lang="en-US" sz="2000" dirty="0"/>
          </a:p>
        </p:txBody>
      </p:sp>
      <p:sp>
        <p:nvSpPr>
          <p:cNvPr id="7" name="Text 5"/>
          <p:cNvSpPr/>
          <p:nvPr/>
        </p:nvSpPr>
        <p:spPr>
          <a:xfrm>
            <a:off x="1554480" y="2377440"/>
            <a:ext cx="4023360" cy="502920"/>
          </a:xfrm>
          <a:prstGeom prst="rect">
            <a:avLst/>
          </a:prstGeom>
          <a:noFill/>
          <a:ln/>
        </p:spPr>
        <p:txBody>
          <a:bodyPr wrap="square" lIns="0" tIns="0" rIns="0" bIns="0" rtlCol="0" anchor="ctr">
            <a:normAutofit/>
          </a:bodyPr>
          <a:lstStyle/>
          <a:p>
            <a:pPr indent="0" marL="0">
              <a:buNone/>
            </a:pPr>
            <a:r>
              <a:rPr lang="en-US" sz="1450" dirty="0">
                <a:solidFill>
                  <a:srgbClr val="1F2937"/>
                </a:solidFill>
                <a:latin typeface="Aptos" pitchFamily="34" charset="0"/>
                <a:ea typeface="Aptos" pitchFamily="34" charset="-122"/>
                <a:cs typeface="Aptos" pitchFamily="34" charset="-120"/>
              </a:rPr>
              <a:t>Need ready-made AI literacy materials, learning pathways, worksheets, and facilitator guidance.</a:t>
            </a:r>
            <a:endParaRPr lang="en-US" sz="1450" dirty="0"/>
          </a:p>
        </p:txBody>
      </p:sp>
      <p:sp>
        <p:nvSpPr>
          <p:cNvPr id="8" name="Text 6"/>
          <p:cNvSpPr/>
          <p:nvPr/>
        </p:nvSpPr>
        <p:spPr>
          <a:xfrm>
            <a:off x="6400800" y="1874520"/>
            <a:ext cx="548640" cy="274320"/>
          </a:xfrm>
          <a:prstGeom prst="rect">
            <a:avLst/>
          </a:prstGeom>
          <a:noFill/>
          <a:ln/>
        </p:spPr>
        <p:txBody>
          <a:bodyPr wrap="square" lIns="0" tIns="0" rIns="0" bIns="0" rtlCol="0" anchor="ctr"/>
          <a:lstStyle/>
          <a:p>
            <a:pPr indent="0" marL="0">
              <a:buNone/>
            </a:pPr>
            <a:r>
              <a:rPr lang="en-US" sz="1800" dirty="0">
                <a:solidFill>
                  <a:srgbClr val="C7A451"/>
                </a:solidFill>
                <a:latin typeface="Georgia" pitchFamily="34" charset="0"/>
                <a:ea typeface="Georgia" pitchFamily="34" charset="-122"/>
                <a:cs typeface="Georgia" pitchFamily="34" charset="-120"/>
              </a:rPr>
              <a:t>02</a:t>
            </a:r>
            <a:endParaRPr lang="en-US" sz="1800" dirty="0"/>
          </a:p>
        </p:txBody>
      </p:sp>
      <p:sp>
        <p:nvSpPr>
          <p:cNvPr id="9" name="Text 7"/>
          <p:cNvSpPr/>
          <p:nvPr/>
        </p:nvSpPr>
        <p:spPr>
          <a:xfrm>
            <a:off x="7086600" y="1874520"/>
            <a:ext cx="4023360" cy="274320"/>
          </a:xfrm>
          <a:prstGeom prst="rect">
            <a:avLst/>
          </a:prstGeom>
          <a:noFill/>
          <a:ln/>
        </p:spPr>
        <p:txBody>
          <a:bodyPr wrap="square" lIns="0" tIns="0" rIns="0" bIns="0" rtlCol="0" anchor="ctr"/>
          <a:lstStyle/>
          <a:p>
            <a:pPr indent="0" marL="0">
              <a:buNone/>
            </a:pPr>
            <a:r>
              <a:rPr lang="en-US" sz="2000" dirty="0">
                <a:solidFill>
                  <a:srgbClr val="111827"/>
                </a:solidFill>
                <a:latin typeface="Georgia" pitchFamily="34" charset="0"/>
                <a:ea typeface="Georgia" pitchFamily="34" charset="-122"/>
                <a:cs typeface="Georgia" pitchFamily="34" charset="-120"/>
              </a:rPr>
              <a:t>Executive teams</a:t>
            </a:r>
            <a:endParaRPr lang="en-US" sz="2000" dirty="0"/>
          </a:p>
        </p:txBody>
      </p:sp>
      <p:sp>
        <p:nvSpPr>
          <p:cNvPr id="10" name="Text 8"/>
          <p:cNvSpPr/>
          <p:nvPr/>
        </p:nvSpPr>
        <p:spPr>
          <a:xfrm>
            <a:off x="7086600" y="2377440"/>
            <a:ext cx="4023360" cy="502920"/>
          </a:xfrm>
          <a:prstGeom prst="rect">
            <a:avLst/>
          </a:prstGeom>
          <a:noFill/>
          <a:ln/>
        </p:spPr>
        <p:txBody>
          <a:bodyPr wrap="square" lIns="0" tIns="0" rIns="0" bIns="0" rtlCol="0" anchor="ctr">
            <a:normAutofit/>
          </a:bodyPr>
          <a:lstStyle/>
          <a:p>
            <a:pPr indent="0" marL="0">
              <a:buNone/>
            </a:pPr>
            <a:r>
              <a:rPr lang="en-US" sz="1450" dirty="0">
                <a:solidFill>
                  <a:srgbClr val="1F2937"/>
                </a:solidFill>
                <a:latin typeface="Aptos" pitchFamily="34" charset="0"/>
                <a:ea typeface="Aptos" pitchFamily="34" charset="-122"/>
                <a:cs typeface="Aptos" pitchFamily="34" charset="-120"/>
              </a:rPr>
              <a:t>Need a structured way to discuss AI readiness, governance, risk, and implementation.</a:t>
            </a:r>
            <a:endParaRPr lang="en-US" sz="1450" dirty="0"/>
          </a:p>
        </p:txBody>
      </p:sp>
      <p:sp>
        <p:nvSpPr>
          <p:cNvPr id="11" name="Text 9"/>
          <p:cNvSpPr/>
          <p:nvPr/>
        </p:nvSpPr>
        <p:spPr>
          <a:xfrm>
            <a:off x="868680" y="4114800"/>
            <a:ext cx="548640" cy="274320"/>
          </a:xfrm>
          <a:prstGeom prst="rect">
            <a:avLst/>
          </a:prstGeom>
          <a:noFill/>
          <a:ln/>
        </p:spPr>
        <p:txBody>
          <a:bodyPr wrap="square" lIns="0" tIns="0" rIns="0" bIns="0" rtlCol="0" anchor="ctr"/>
          <a:lstStyle/>
          <a:p>
            <a:pPr indent="0" marL="0">
              <a:buNone/>
            </a:pPr>
            <a:r>
              <a:rPr lang="en-US" sz="1800" dirty="0">
                <a:solidFill>
                  <a:srgbClr val="C7A451"/>
                </a:solidFill>
                <a:latin typeface="Georgia" pitchFamily="34" charset="0"/>
                <a:ea typeface="Georgia" pitchFamily="34" charset="-122"/>
                <a:cs typeface="Georgia" pitchFamily="34" charset="-120"/>
              </a:rPr>
              <a:t>03</a:t>
            </a:r>
            <a:endParaRPr lang="en-US" sz="1800" dirty="0"/>
          </a:p>
        </p:txBody>
      </p:sp>
      <p:sp>
        <p:nvSpPr>
          <p:cNvPr id="12" name="Text 10"/>
          <p:cNvSpPr/>
          <p:nvPr/>
        </p:nvSpPr>
        <p:spPr>
          <a:xfrm>
            <a:off x="1554480" y="4114800"/>
            <a:ext cx="4023360" cy="274320"/>
          </a:xfrm>
          <a:prstGeom prst="rect">
            <a:avLst/>
          </a:prstGeom>
          <a:noFill/>
          <a:ln/>
        </p:spPr>
        <p:txBody>
          <a:bodyPr wrap="square" lIns="0" tIns="0" rIns="0" bIns="0" rtlCol="0" anchor="ctr"/>
          <a:lstStyle/>
          <a:p>
            <a:pPr indent="0" marL="0">
              <a:buNone/>
            </a:pPr>
            <a:r>
              <a:rPr lang="en-US" sz="2000" dirty="0">
                <a:solidFill>
                  <a:srgbClr val="111827"/>
                </a:solidFill>
                <a:latin typeface="Georgia" pitchFamily="34" charset="0"/>
                <a:ea typeface="Georgia" pitchFamily="34" charset="-122"/>
                <a:cs typeface="Georgia" pitchFamily="34" charset="-120"/>
              </a:rPr>
              <a:t>Managers</a:t>
            </a:r>
            <a:endParaRPr lang="en-US" sz="2000" dirty="0"/>
          </a:p>
        </p:txBody>
      </p:sp>
      <p:sp>
        <p:nvSpPr>
          <p:cNvPr id="13" name="Text 11"/>
          <p:cNvSpPr/>
          <p:nvPr/>
        </p:nvSpPr>
        <p:spPr>
          <a:xfrm>
            <a:off x="1554480" y="4617720"/>
            <a:ext cx="4023360" cy="502920"/>
          </a:xfrm>
          <a:prstGeom prst="rect">
            <a:avLst/>
          </a:prstGeom>
          <a:noFill/>
          <a:ln/>
        </p:spPr>
        <p:txBody>
          <a:bodyPr wrap="square" lIns="0" tIns="0" rIns="0" bIns="0" rtlCol="0" anchor="ctr">
            <a:normAutofit/>
          </a:bodyPr>
          <a:lstStyle/>
          <a:p>
            <a:pPr indent="0" marL="0">
              <a:buNone/>
            </a:pPr>
            <a:r>
              <a:rPr lang="en-US" sz="1450" dirty="0">
                <a:solidFill>
                  <a:srgbClr val="1F2937"/>
                </a:solidFill>
                <a:latin typeface="Aptos" pitchFamily="34" charset="0"/>
                <a:ea typeface="Aptos" pitchFamily="34" charset="-122"/>
                <a:cs typeface="Aptos" pitchFamily="34" charset="-120"/>
              </a:rPr>
              <a:t>Need prompts and practical tools to guide people through AI-related change.</a:t>
            </a:r>
            <a:endParaRPr lang="en-US" sz="1450" dirty="0"/>
          </a:p>
        </p:txBody>
      </p:sp>
      <p:sp>
        <p:nvSpPr>
          <p:cNvPr id="14" name="Text 12"/>
          <p:cNvSpPr/>
          <p:nvPr/>
        </p:nvSpPr>
        <p:spPr>
          <a:xfrm>
            <a:off x="6400800" y="4114800"/>
            <a:ext cx="548640" cy="274320"/>
          </a:xfrm>
          <a:prstGeom prst="rect">
            <a:avLst/>
          </a:prstGeom>
          <a:noFill/>
          <a:ln/>
        </p:spPr>
        <p:txBody>
          <a:bodyPr wrap="square" lIns="0" tIns="0" rIns="0" bIns="0" rtlCol="0" anchor="ctr"/>
          <a:lstStyle/>
          <a:p>
            <a:pPr indent="0" marL="0">
              <a:buNone/>
            </a:pPr>
            <a:r>
              <a:rPr lang="en-US" sz="1800" dirty="0">
                <a:solidFill>
                  <a:srgbClr val="C7A451"/>
                </a:solidFill>
                <a:latin typeface="Georgia" pitchFamily="34" charset="0"/>
                <a:ea typeface="Georgia" pitchFamily="34" charset="-122"/>
                <a:cs typeface="Georgia" pitchFamily="34" charset="-120"/>
              </a:rPr>
              <a:t>04</a:t>
            </a:r>
            <a:endParaRPr lang="en-US" sz="1800" dirty="0"/>
          </a:p>
        </p:txBody>
      </p:sp>
      <p:sp>
        <p:nvSpPr>
          <p:cNvPr id="15" name="Text 13"/>
          <p:cNvSpPr/>
          <p:nvPr/>
        </p:nvSpPr>
        <p:spPr>
          <a:xfrm>
            <a:off x="7086600" y="4114800"/>
            <a:ext cx="4023360" cy="274320"/>
          </a:xfrm>
          <a:prstGeom prst="rect">
            <a:avLst/>
          </a:prstGeom>
          <a:noFill/>
          <a:ln/>
        </p:spPr>
        <p:txBody>
          <a:bodyPr wrap="square" lIns="0" tIns="0" rIns="0" bIns="0" rtlCol="0" anchor="ctr"/>
          <a:lstStyle/>
          <a:p>
            <a:pPr indent="0" marL="0">
              <a:buNone/>
            </a:pPr>
            <a:r>
              <a:rPr lang="en-US" sz="2000" dirty="0">
                <a:solidFill>
                  <a:srgbClr val="111827"/>
                </a:solidFill>
                <a:latin typeface="Georgia" pitchFamily="34" charset="0"/>
                <a:ea typeface="Georgia" pitchFamily="34" charset="-122"/>
                <a:cs typeface="Georgia" pitchFamily="34" charset="-120"/>
              </a:rPr>
              <a:t>Operations leaders</a:t>
            </a:r>
            <a:endParaRPr lang="en-US" sz="2000" dirty="0"/>
          </a:p>
        </p:txBody>
      </p:sp>
      <p:sp>
        <p:nvSpPr>
          <p:cNvPr id="16" name="Text 14"/>
          <p:cNvSpPr/>
          <p:nvPr/>
        </p:nvSpPr>
        <p:spPr>
          <a:xfrm>
            <a:off x="7086600" y="4617720"/>
            <a:ext cx="4023360" cy="502920"/>
          </a:xfrm>
          <a:prstGeom prst="rect">
            <a:avLst/>
          </a:prstGeom>
          <a:noFill/>
          <a:ln/>
        </p:spPr>
        <p:txBody>
          <a:bodyPr wrap="square" lIns="0" tIns="0" rIns="0" bIns="0" rtlCol="0" anchor="ctr">
            <a:normAutofit/>
          </a:bodyPr>
          <a:lstStyle/>
          <a:p>
            <a:pPr indent="0" marL="0">
              <a:buNone/>
            </a:pPr>
            <a:r>
              <a:rPr lang="en-US" sz="1450" dirty="0">
                <a:solidFill>
                  <a:srgbClr val="1F2937"/>
                </a:solidFill>
                <a:latin typeface="Aptos" pitchFamily="34" charset="0"/>
                <a:ea typeface="Aptos" pitchFamily="34" charset="-122"/>
                <a:cs typeface="Aptos" pitchFamily="34" charset="-120"/>
              </a:rPr>
              <a:t>Need workforce adoption, process improvement, and practical capability.</a:t>
            </a:r>
            <a:endParaRPr lang="en-US" sz="1450" dirty="0"/>
          </a:p>
        </p:txBody>
      </p:sp>
      <p:sp>
        <p:nvSpPr>
          <p:cNvPr id="17" name="Shape 15"/>
          <p:cNvSpPr/>
          <p:nvPr/>
        </p:nvSpPr>
        <p:spPr>
          <a:xfrm>
            <a:off x="621792" y="6446520"/>
            <a:ext cx="10972800" cy="0"/>
          </a:xfrm>
          <a:prstGeom prst="line">
            <a:avLst/>
          </a:prstGeom>
          <a:noFill/>
          <a:ln w="8890">
            <a:solidFill>
              <a:srgbClr val="C7A451"/>
            </a:solidFill>
            <a:prstDash val="solid"/>
          </a:ln>
        </p:spPr>
      </p:sp>
      <p:sp>
        <p:nvSpPr>
          <p:cNvPr id="18" name="Text 16"/>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6F0"/>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Value and pricing frame</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658368" y="1170432"/>
            <a:ext cx="8961120" cy="274320"/>
          </a:xfrm>
          <a:prstGeom prst="rect">
            <a:avLst/>
          </a:prstGeom>
          <a:noFill/>
          <a:ln/>
        </p:spPr>
        <p:txBody>
          <a:bodyPr wrap="square" lIns="0" tIns="0" rIns="0" bIns="0" rtlCol="0" anchor="ctr"/>
          <a:lstStyle/>
          <a:p>
            <a:pPr indent="0" marL="0">
              <a:buNone/>
            </a:pPr>
            <a:r>
              <a:rPr lang="en-US" sz="1350" dirty="0">
                <a:solidFill>
                  <a:srgbClr val="5B6472"/>
                </a:solidFill>
                <a:latin typeface="Aptos" pitchFamily="34" charset="0"/>
                <a:ea typeface="Aptos" pitchFamily="34" charset="-122"/>
                <a:cs typeface="Aptos" pitchFamily="34" charset="-120"/>
              </a:rPr>
              <a:t>Position the Complete Suite as the obvious choice when the organization needs breadth.</a:t>
            </a:r>
            <a:endParaRPr lang="en-US" sz="1350" dirty="0"/>
          </a:p>
        </p:txBody>
      </p:sp>
      <p:sp>
        <p:nvSpPr>
          <p:cNvPr id="5" name="Text 3"/>
          <p:cNvSpPr/>
          <p:nvPr/>
        </p:nvSpPr>
        <p:spPr>
          <a:xfrm>
            <a:off x="868680" y="1600200"/>
            <a:ext cx="4663440" cy="365760"/>
          </a:xfrm>
          <a:prstGeom prst="rect">
            <a:avLst/>
          </a:prstGeom>
          <a:noFill/>
          <a:ln/>
        </p:spPr>
        <p:txBody>
          <a:bodyPr wrap="square" lIns="0" tIns="0" rIns="0" bIns="0" rtlCol="0" anchor="ctr"/>
          <a:lstStyle/>
          <a:p>
            <a:pPr indent="0" marL="0">
              <a:buNone/>
            </a:pPr>
            <a:r>
              <a:rPr lang="en-US" sz="2400" dirty="0">
                <a:solidFill>
                  <a:srgbClr val="111827"/>
                </a:solidFill>
                <a:latin typeface="Georgia" pitchFamily="34" charset="0"/>
                <a:ea typeface="Georgia" pitchFamily="34" charset="-122"/>
                <a:cs typeface="Georgia" pitchFamily="34" charset="-120"/>
              </a:rPr>
              <a:t>Complete AI Enablement Suite</a:t>
            </a:r>
            <a:endParaRPr lang="en-US" sz="2400" dirty="0"/>
          </a:p>
        </p:txBody>
      </p:sp>
      <p:sp>
        <p:nvSpPr>
          <p:cNvPr id="6" name="Text 4"/>
          <p:cNvSpPr/>
          <p:nvPr/>
        </p:nvSpPr>
        <p:spPr>
          <a:xfrm>
            <a:off x="868680" y="2148840"/>
            <a:ext cx="4023360" cy="502920"/>
          </a:xfrm>
          <a:prstGeom prst="rect">
            <a:avLst/>
          </a:prstGeom>
          <a:noFill/>
          <a:ln/>
        </p:spPr>
        <p:txBody>
          <a:bodyPr wrap="square" lIns="0" tIns="0" rIns="0" bIns="0" rtlCol="0" anchor="ctr"/>
          <a:lstStyle/>
          <a:p>
            <a:pPr indent="0" marL="0">
              <a:buNone/>
            </a:pPr>
            <a:r>
              <a:rPr lang="en-US" sz="3600" dirty="0">
                <a:solidFill>
                  <a:srgbClr val="C7A451"/>
                </a:solidFill>
                <a:latin typeface="Georgia" pitchFamily="34" charset="0"/>
                <a:ea typeface="Georgia" pitchFamily="34" charset="-122"/>
                <a:cs typeface="Georgia" pitchFamily="34" charset="-120"/>
              </a:rPr>
              <a:t>$9,997 USD</a:t>
            </a:r>
            <a:endParaRPr lang="en-US" sz="3600" dirty="0"/>
          </a:p>
        </p:txBody>
      </p:sp>
      <p:sp>
        <p:nvSpPr>
          <p:cNvPr id="7" name="Text 5"/>
          <p:cNvSpPr/>
          <p:nvPr/>
        </p:nvSpPr>
        <p:spPr>
          <a:xfrm>
            <a:off x="868680" y="2880360"/>
            <a:ext cx="4480560" cy="914400"/>
          </a:xfrm>
          <a:prstGeom prst="rect">
            <a:avLst/>
          </a:prstGeom>
          <a:noFill/>
          <a:ln/>
        </p:spPr>
        <p:txBody>
          <a:bodyPr wrap="square" lIns="0" tIns="0" rIns="0" bIns="0" rtlCol="0" anchor="ctr">
            <a:normAutofit/>
          </a:bodyPr>
          <a:lstStyle/>
          <a:p>
            <a:pPr indent="0" marL="0">
              <a:buNone/>
            </a:pPr>
            <a:r>
              <a:rPr lang="en-US" sz="1600" dirty="0">
                <a:solidFill>
                  <a:srgbClr val="1F2937"/>
                </a:solidFill>
                <a:latin typeface="Aptos" pitchFamily="34" charset="0"/>
                <a:ea typeface="Aptos" pitchFamily="34" charset="-122"/>
                <a:cs typeface="Aptos" pitchFamily="34" charset="-120"/>
              </a:rPr>
              <a:t>15 bundles, 75+ courses, 1,500+ lessons, support materials, lifetime in-house license, and optional 45-minute strategy session.</a:t>
            </a:r>
            <a:endParaRPr lang="en-US" sz="1600" dirty="0"/>
          </a:p>
        </p:txBody>
      </p:sp>
      <p:sp>
        <p:nvSpPr>
          <p:cNvPr id="8" name="Shape 6"/>
          <p:cNvSpPr/>
          <p:nvPr/>
        </p:nvSpPr>
        <p:spPr>
          <a:xfrm>
            <a:off x="5852160" y="1691640"/>
            <a:ext cx="0" cy="0"/>
          </a:xfrm>
          <a:prstGeom prst="line">
            <a:avLst/>
          </a:prstGeom>
          <a:noFill/>
          <a:ln w="25400">
            <a:solidFill>
              <a:srgbClr val="C7A451"/>
            </a:solidFill>
            <a:prstDash val="solid"/>
          </a:ln>
        </p:spPr>
      </p:sp>
      <p:sp>
        <p:nvSpPr>
          <p:cNvPr id="9" name="Text 7"/>
          <p:cNvSpPr/>
          <p:nvPr/>
        </p:nvSpPr>
        <p:spPr>
          <a:xfrm>
            <a:off x="6400800" y="1600200"/>
            <a:ext cx="4297680" cy="365760"/>
          </a:xfrm>
          <a:prstGeom prst="rect">
            <a:avLst/>
          </a:prstGeom>
          <a:noFill/>
          <a:ln/>
        </p:spPr>
        <p:txBody>
          <a:bodyPr wrap="square" lIns="0" tIns="0" rIns="0" bIns="0" rtlCol="0" anchor="ctr"/>
          <a:lstStyle/>
          <a:p>
            <a:pPr indent="0" marL="0">
              <a:buNone/>
            </a:pPr>
            <a:r>
              <a:rPr lang="en-US" sz="2400" dirty="0">
                <a:solidFill>
                  <a:srgbClr val="111827"/>
                </a:solidFill>
                <a:latin typeface="Georgia" pitchFamily="34" charset="0"/>
                <a:ea typeface="Georgia" pitchFamily="34" charset="-122"/>
                <a:cs typeface="Georgia" pitchFamily="34" charset="-120"/>
              </a:rPr>
              <a:t>Individual bundles</a:t>
            </a:r>
            <a:endParaRPr lang="en-US" sz="2400" dirty="0"/>
          </a:p>
        </p:txBody>
      </p:sp>
      <p:sp>
        <p:nvSpPr>
          <p:cNvPr id="10" name="Text 8"/>
          <p:cNvSpPr/>
          <p:nvPr/>
        </p:nvSpPr>
        <p:spPr>
          <a:xfrm>
            <a:off x="6400800" y="2148840"/>
            <a:ext cx="4023360" cy="502920"/>
          </a:xfrm>
          <a:prstGeom prst="rect">
            <a:avLst/>
          </a:prstGeom>
          <a:noFill/>
          <a:ln/>
        </p:spPr>
        <p:txBody>
          <a:bodyPr wrap="square" lIns="0" tIns="0" rIns="0" bIns="0" rtlCol="0" anchor="ctr"/>
          <a:lstStyle/>
          <a:p>
            <a:pPr indent="0" marL="0">
              <a:buNone/>
            </a:pPr>
            <a:r>
              <a:rPr lang="en-US" sz="3600" dirty="0">
                <a:solidFill>
                  <a:srgbClr val="C7A451"/>
                </a:solidFill>
                <a:latin typeface="Georgia" pitchFamily="34" charset="0"/>
                <a:ea typeface="Georgia" pitchFamily="34" charset="-122"/>
                <a:cs typeface="Georgia" pitchFamily="34" charset="-120"/>
              </a:rPr>
              <a:t>$997 each</a:t>
            </a:r>
            <a:endParaRPr lang="en-US" sz="3600" dirty="0"/>
          </a:p>
        </p:txBody>
      </p:sp>
      <p:sp>
        <p:nvSpPr>
          <p:cNvPr id="11" name="Text 9"/>
          <p:cNvSpPr/>
          <p:nvPr/>
        </p:nvSpPr>
        <p:spPr>
          <a:xfrm>
            <a:off x="6400800" y="2880360"/>
            <a:ext cx="4480560" cy="777240"/>
          </a:xfrm>
          <a:prstGeom prst="rect">
            <a:avLst/>
          </a:prstGeom>
          <a:noFill/>
          <a:ln/>
        </p:spPr>
        <p:txBody>
          <a:bodyPr wrap="square" lIns="0" tIns="0" rIns="0" bIns="0" rtlCol="0" anchor="ctr">
            <a:normAutofit/>
          </a:bodyPr>
          <a:lstStyle/>
          <a:p>
            <a:pPr indent="0" marL="0">
              <a:buNone/>
            </a:pPr>
            <a:r>
              <a:rPr lang="en-US" sz="1600" dirty="0">
                <a:solidFill>
                  <a:srgbClr val="1F2937"/>
                </a:solidFill>
                <a:latin typeface="Aptos" pitchFamily="34" charset="0"/>
                <a:ea typeface="Aptos" pitchFamily="34" charset="-122"/>
                <a:cs typeface="Aptos" pitchFamily="34" charset="-120"/>
              </a:rPr>
              <a:t>Useful for one immediate priority. But multiple priorities usually make the Complete Suite the stronger value.</a:t>
            </a:r>
            <a:endParaRPr lang="en-US" sz="1600" dirty="0"/>
          </a:p>
        </p:txBody>
      </p:sp>
      <p:sp>
        <p:nvSpPr>
          <p:cNvPr id="12" name="Shape 10"/>
          <p:cNvSpPr/>
          <p:nvPr/>
        </p:nvSpPr>
        <p:spPr>
          <a:xfrm>
            <a:off x="1280160" y="4663440"/>
            <a:ext cx="9601200" cy="0"/>
          </a:xfrm>
          <a:prstGeom prst="line">
            <a:avLst/>
          </a:prstGeom>
          <a:noFill/>
          <a:ln w="15240">
            <a:solidFill>
              <a:srgbClr val="C7A451"/>
            </a:solidFill>
            <a:prstDash val="solid"/>
          </a:ln>
        </p:spPr>
      </p:sp>
      <p:sp>
        <p:nvSpPr>
          <p:cNvPr id="13" name="Text 11"/>
          <p:cNvSpPr/>
          <p:nvPr/>
        </p:nvSpPr>
        <p:spPr>
          <a:xfrm>
            <a:off x="1280160" y="5029200"/>
            <a:ext cx="9692640" cy="384048"/>
          </a:xfrm>
          <a:prstGeom prst="rect">
            <a:avLst/>
          </a:prstGeom>
          <a:noFill/>
          <a:ln/>
        </p:spPr>
        <p:txBody>
          <a:bodyPr wrap="square" lIns="0" tIns="0" rIns="0" bIns="0" rtlCol="0" anchor="ctr"/>
          <a:lstStyle/>
          <a:p>
            <a:pPr algn="ctr" indent="0" marL="0">
              <a:buNone/>
            </a:pPr>
            <a:r>
              <a:rPr lang="en-US" sz="2400" dirty="0">
                <a:solidFill>
                  <a:srgbClr val="111827"/>
                </a:solidFill>
                <a:latin typeface="Georgia" pitchFamily="34" charset="0"/>
                <a:ea typeface="Georgia" pitchFamily="34" charset="-122"/>
                <a:cs typeface="Georgia" pitchFamily="34" charset="-120"/>
              </a:rPr>
              <a:t>Key comparison line: Less than $150 per course - and not per participant.</a:t>
            </a:r>
            <a:endParaRPr lang="en-US" sz="2400" dirty="0"/>
          </a:p>
        </p:txBody>
      </p:sp>
      <p:sp>
        <p:nvSpPr>
          <p:cNvPr id="14" name="Shape 12"/>
          <p:cNvSpPr/>
          <p:nvPr/>
        </p:nvSpPr>
        <p:spPr>
          <a:xfrm>
            <a:off x="621792" y="6446520"/>
            <a:ext cx="10972800" cy="0"/>
          </a:xfrm>
          <a:prstGeom prst="line">
            <a:avLst/>
          </a:prstGeom>
          <a:noFill/>
          <a:ln w="8890">
            <a:solidFill>
              <a:srgbClr val="C7A451"/>
            </a:solidFill>
            <a:prstDash val="solid"/>
          </a:ln>
        </p:spPr>
      </p:sp>
      <p:sp>
        <p:nvSpPr>
          <p:cNvPr id="15" name="Text 13"/>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6F0"/>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What to say - and what not to promise</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658368" y="1170432"/>
            <a:ext cx="8961120" cy="274320"/>
          </a:xfrm>
          <a:prstGeom prst="rect">
            <a:avLst/>
          </a:prstGeom>
          <a:noFill/>
          <a:ln/>
        </p:spPr>
        <p:txBody>
          <a:bodyPr wrap="square" lIns="0" tIns="0" rIns="0" bIns="0" rtlCol="0" anchor="ctr"/>
          <a:lstStyle/>
          <a:p>
            <a:pPr indent="0" marL="0">
              <a:buNone/>
            </a:pPr>
            <a:r>
              <a:rPr lang="en-US" sz="1350" dirty="0">
                <a:solidFill>
                  <a:srgbClr val="5B6472"/>
                </a:solidFill>
                <a:latin typeface="Aptos" pitchFamily="34" charset="0"/>
                <a:ea typeface="Aptos" pitchFamily="34" charset="-122"/>
                <a:cs typeface="Aptos" pitchFamily="34" charset="-120"/>
              </a:rPr>
              <a:t>Clear boundaries protect the sale and keep expectations honest.</a:t>
            </a:r>
            <a:endParaRPr lang="en-US" sz="1350" dirty="0"/>
          </a:p>
        </p:txBody>
      </p:sp>
      <p:sp>
        <p:nvSpPr>
          <p:cNvPr id="5" name="Text 3"/>
          <p:cNvSpPr/>
          <p:nvPr/>
        </p:nvSpPr>
        <p:spPr>
          <a:xfrm>
            <a:off x="914400" y="1691640"/>
            <a:ext cx="1828800" cy="274320"/>
          </a:xfrm>
          <a:prstGeom prst="rect">
            <a:avLst/>
          </a:prstGeom>
          <a:noFill/>
          <a:ln/>
        </p:spPr>
        <p:txBody>
          <a:bodyPr wrap="square" lIns="0" tIns="0" rIns="0" bIns="0" rtlCol="0" anchor="ctr"/>
          <a:lstStyle/>
          <a:p>
            <a:pPr indent="0" marL="0">
              <a:buNone/>
            </a:pPr>
            <a:r>
              <a:rPr lang="en-US" sz="2200" dirty="0">
                <a:solidFill>
                  <a:srgbClr val="2D5A4D"/>
                </a:solidFill>
                <a:latin typeface="Georgia" pitchFamily="34" charset="0"/>
                <a:ea typeface="Georgia" pitchFamily="34" charset="-122"/>
                <a:cs typeface="Georgia" pitchFamily="34" charset="-120"/>
              </a:rPr>
              <a:t>Say this</a:t>
            </a:r>
            <a:endParaRPr lang="en-US" sz="2200" dirty="0"/>
          </a:p>
        </p:txBody>
      </p:sp>
      <p:sp>
        <p:nvSpPr>
          <p:cNvPr id="6" name="Text 4"/>
          <p:cNvSpPr/>
          <p:nvPr/>
        </p:nvSpPr>
        <p:spPr>
          <a:xfrm>
            <a:off x="914400" y="2148840"/>
            <a:ext cx="4754880" cy="2011680"/>
          </a:xfrm>
          <a:prstGeom prst="rect">
            <a:avLst/>
          </a:prstGeom>
          <a:noFill/>
          <a:ln/>
        </p:spPr>
        <p:txBody>
          <a:bodyPr wrap="square" lIns="0" tIns="0" rIns="0" bIns="0" rtlCol="0" anchor="ctr">
            <a:normAutofit/>
          </a:bodyPr>
          <a:lstStyle/>
          <a:p>
            <a:pPr indent="0" marL="0">
              <a:buNone/>
            </a:pPr>
            <a:r>
              <a:rPr lang="en-US" sz="1650" dirty="0">
                <a:solidFill>
                  <a:srgbClr val="1F2937"/>
                </a:solidFill>
                <a:latin typeface="Aptos" pitchFamily="34" charset="0"/>
                <a:ea typeface="Aptos" pitchFamily="34" charset="-122"/>
                <a:cs typeface="Aptos" pitchFamily="34" charset="-120"/>
              </a:rPr>
              <a:t>• Ready-made editable training foundation</a:t>
            </a:r>
            <a:endParaRPr lang="en-US" sz="1650" dirty="0"/>
          </a:p>
          <a:p>
            <a:pPr indent="0" marL="0">
              <a:buNone/>
            </a:pPr>
            <a:r>
              <a:rPr lang="en-US" sz="1650" dirty="0">
                <a:solidFill>
                  <a:srgbClr val="1F2937"/>
                </a:solidFill>
                <a:latin typeface="Aptos" pitchFamily="34" charset="0"/>
                <a:ea typeface="Aptos" pitchFamily="34" charset="-122"/>
                <a:cs typeface="Aptos" pitchFamily="34" charset="-120"/>
              </a:rPr>
              <a:t>• Can be internally branded, adapted, and deployed</a:t>
            </a:r>
            <a:endParaRPr lang="en-US" sz="1650" dirty="0"/>
          </a:p>
          <a:p>
            <a:pPr indent="0" marL="0">
              <a:buNone/>
            </a:pPr>
            <a:r>
              <a:rPr lang="en-US" sz="1650" dirty="0">
                <a:solidFill>
                  <a:srgbClr val="1F2937"/>
                </a:solidFill>
                <a:latin typeface="Aptos" pitchFamily="34" charset="0"/>
                <a:ea typeface="Aptos" pitchFamily="34" charset="-122"/>
                <a:cs typeface="Aptos" pitchFamily="34" charset="-120"/>
              </a:rPr>
              <a:t>• Designed for AI literacy, readiness, and practical workplace capability</a:t>
            </a:r>
            <a:endParaRPr lang="en-US" sz="1650" dirty="0"/>
          </a:p>
          <a:p>
            <a:pPr indent="0" marL="0">
              <a:buNone/>
            </a:pPr>
            <a:r>
              <a:rPr lang="en-US" sz="1650" dirty="0">
                <a:solidFill>
                  <a:srgbClr val="1F2937"/>
                </a:solidFill>
                <a:latin typeface="Aptos" pitchFamily="34" charset="0"/>
                <a:ea typeface="Aptos" pitchFamily="34" charset="-122"/>
                <a:cs typeface="Aptos" pitchFamily="34" charset="-120"/>
              </a:rPr>
              <a:t>• Includes support resources to help internal rollout</a:t>
            </a:r>
            <a:endParaRPr lang="en-US" sz="1650" dirty="0"/>
          </a:p>
        </p:txBody>
      </p:sp>
      <p:sp>
        <p:nvSpPr>
          <p:cNvPr id="7" name="Text 5"/>
          <p:cNvSpPr/>
          <p:nvPr/>
        </p:nvSpPr>
        <p:spPr>
          <a:xfrm>
            <a:off x="6446520" y="1691640"/>
            <a:ext cx="2743200" cy="274320"/>
          </a:xfrm>
          <a:prstGeom prst="rect">
            <a:avLst/>
          </a:prstGeom>
          <a:noFill/>
          <a:ln/>
        </p:spPr>
        <p:txBody>
          <a:bodyPr wrap="square" lIns="0" tIns="0" rIns="0" bIns="0" rtlCol="0" anchor="ctr"/>
          <a:lstStyle/>
          <a:p>
            <a:pPr indent="0" marL="0">
              <a:buNone/>
            </a:pPr>
            <a:r>
              <a:rPr lang="en-US" sz="2200" dirty="0">
                <a:solidFill>
                  <a:srgbClr val="8A3A3A"/>
                </a:solidFill>
                <a:latin typeface="Georgia" pitchFamily="34" charset="0"/>
                <a:ea typeface="Georgia" pitchFamily="34" charset="-122"/>
                <a:cs typeface="Georgia" pitchFamily="34" charset="-120"/>
              </a:rPr>
              <a:t>Do not promise this</a:t>
            </a:r>
            <a:endParaRPr lang="en-US" sz="2200" dirty="0"/>
          </a:p>
        </p:txBody>
      </p:sp>
      <p:sp>
        <p:nvSpPr>
          <p:cNvPr id="8" name="Text 6"/>
          <p:cNvSpPr/>
          <p:nvPr/>
        </p:nvSpPr>
        <p:spPr>
          <a:xfrm>
            <a:off x="6446520" y="2148840"/>
            <a:ext cx="4754880" cy="2011680"/>
          </a:xfrm>
          <a:prstGeom prst="rect">
            <a:avLst/>
          </a:prstGeom>
          <a:noFill/>
          <a:ln/>
        </p:spPr>
        <p:txBody>
          <a:bodyPr wrap="square" lIns="0" tIns="0" rIns="0" bIns="0" rtlCol="0" anchor="ctr">
            <a:normAutofit/>
          </a:bodyPr>
          <a:lstStyle/>
          <a:p>
            <a:pPr indent="0" marL="0">
              <a:buNone/>
            </a:pPr>
            <a:r>
              <a:rPr lang="en-US" sz="1650" dirty="0">
                <a:solidFill>
                  <a:srgbClr val="1F2937"/>
                </a:solidFill>
                <a:latin typeface="Aptos" pitchFamily="34" charset="0"/>
                <a:ea typeface="Aptos" pitchFamily="34" charset="-122"/>
                <a:cs typeface="Aptos" pitchFamily="34" charset="-120"/>
              </a:rPr>
              <a:t>• Guaranteed ROI, productivity gains, or adoption outcomes</a:t>
            </a:r>
            <a:endParaRPr lang="en-US" sz="1650" dirty="0"/>
          </a:p>
          <a:p>
            <a:pPr indent="0" marL="0">
              <a:buNone/>
            </a:pPr>
            <a:r>
              <a:rPr lang="en-US" sz="1650" dirty="0">
                <a:solidFill>
                  <a:srgbClr val="1F2937"/>
                </a:solidFill>
                <a:latin typeface="Aptos" pitchFamily="34" charset="0"/>
                <a:ea typeface="Aptos" pitchFamily="34" charset="-122"/>
                <a:cs typeface="Aptos" pitchFamily="34" charset="-120"/>
              </a:rPr>
              <a:t>• Custom policy creation, legal review, or LMS setup</a:t>
            </a:r>
            <a:endParaRPr lang="en-US" sz="1650" dirty="0"/>
          </a:p>
          <a:p>
            <a:pPr indent="0" marL="0">
              <a:buNone/>
            </a:pPr>
            <a:r>
              <a:rPr lang="en-US" sz="1650" dirty="0">
                <a:solidFill>
                  <a:srgbClr val="1F2937"/>
                </a:solidFill>
                <a:latin typeface="Aptos" pitchFamily="34" charset="0"/>
                <a:ea typeface="Aptos" pitchFamily="34" charset="-122"/>
                <a:cs typeface="Aptos" pitchFamily="34" charset="-120"/>
              </a:rPr>
              <a:t>• Full bespoke implementation unless separately agreed</a:t>
            </a:r>
            <a:endParaRPr lang="en-US" sz="1650" dirty="0"/>
          </a:p>
          <a:p>
            <a:pPr indent="0" marL="0">
              <a:buNone/>
            </a:pPr>
            <a:r>
              <a:rPr lang="en-US" sz="1650" dirty="0">
                <a:solidFill>
                  <a:srgbClr val="1F2937"/>
                </a:solidFill>
                <a:latin typeface="Aptos" pitchFamily="34" charset="0"/>
                <a:ea typeface="Aptos" pitchFamily="34" charset="-122"/>
                <a:cs typeface="Aptos" pitchFamily="34" charset="-120"/>
              </a:rPr>
              <a:t>• Permission to resell, publish, white label, or use as PLR</a:t>
            </a:r>
            <a:endParaRPr lang="en-US" sz="1650" dirty="0"/>
          </a:p>
        </p:txBody>
      </p:sp>
      <p:sp>
        <p:nvSpPr>
          <p:cNvPr id="9" name="Shape 7"/>
          <p:cNvSpPr/>
          <p:nvPr/>
        </p:nvSpPr>
        <p:spPr>
          <a:xfrm>
            <a:off x="960120" y="4892040"/>
            <a:ext cx="10104120" cy="0"/>
          </a:xfrm>
          <a:prstGeom prst="line">
            <a:avLst/>
          </a:prstGeom>
          <a:noFill/>
          <a:ln w="15240">
            <a:solidFill>
              <a:srgbClr val="C7A451"/>
            </a:solidFill>
            <a:prstDash val="solid"/>
          </a:ln>
        </p:spPr>
      </p:sp>
      <p:sp>
        <p:nvSpPr>
          <p:cNvPr id="10" name="Text 8"/>
          <p:cNvSpPr/>
          <p:nvPr/>
        </p:nvSpPr>
        <p:spPr>
          <a:xfrm>
            <a:off x="1234440" y="5230368"/>
            <a:ext cx="9555480" cy="320040"/>
          </a:xfrm>
          <a:prstGeom prst="rect">
            <a:avLst/>
          </a:prstGeom>
          <a:noFill/>
          <a:ln/>
        </p:spPr>
        <p:txBody>
          <a:bodyPr wrap="square" lIns="0" tIns="0" rIns="0" bIns="0" rtlCol="0" anchor="ctr">
            <a:normAutofit/>
          </a:bodyPr>
          <a:lstStyle/>
          <a:p>
            <a:pPr algn="ctr" indent="0" marL="0">
              <a:buNone/>
            </a:pPr>
            <a:r>
              <a:rPr lang="en-US" sz="1650" b="1" dirty="0">
                <a:solidFill>
                  <a:srgbClr val="1F2937"/>
                </a:solidFill>
                <a:latin typeface="Aptos" pitchFamily="34" charset="0"/>
                <a:ea typeface="Aptos" pitchFamily="34" charset="-122"/>
                <a:cs typeface="Aptos" pitchFamily="34" charset="-120"/>
              </a:rPr>
              <a:t>Best boundary line: “The Suite gives you the training foundation. Your organization controls the internal rollout, adaptation, facilitation, and implementation.”</a:t>
            </a:r>
            <a:endParaRPr lang="en-US" sz="1650" dirty="0"/>
          </a:p>
        </p:txBody>
      </p:sp>
      <p:sp>
        <p:nvSpPr>
          <p:cNvPr id="11" name="Shape 9"/>
          <p:cNvSpPr/>
          <p:nvPr/>
        </p:nvSpPr>
        <p:spPr>
          <a:xfrm>
            <a:off x="621792" y="6446520"/>
            <a:ext cx="10972800" cy="0"/>
          </a:xfrm>
          <a:prstGeom prst="line">
            <a:avLst/>
          </a:prstGeom>
          <a:noFill/>
          <a:ln w="8890">
            <a:solidFill>
              <a:srgbClr val="C7A451"/>
            </a:solidFill>
            <a:prstDash val="solid"/>
          </a:ln>
        </p:spPr>
      </p:sp>
      <p:sp>
        <p:nvSpPr>
          <p:cNvPr id="12" name="Text 10"/>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6F0"/>
        </a:solidFill>
      </p:bgPr>
    </p:bg>
    <p:spTree>
      <p:nvGrpSpPr>
        <p:cNvPr id="1" name=""/>
        <p:cNvGrpSpPr/>
        <p:nvPr/>
      </p:nvGrpSpPr>
      <p:grpSpPr>
        <a:xfrm>
          <a:off x="0" y="0"/>
          <a:ext cx="0" cy="0"/>
          <a:chOff x="0" y="0"/>
          <a:chExt cx="0" cy="0"/>
        </a:xfrm>
      </p:grpSpPr>
      <p:sp>
        <p:nvSpPr>
          <p:cNvPr id="2" name="Text 0"/>
          <p:cNvSpPr/>
          <p:nvPr/>
        </p:nvSpPr>
        <p:spPr>
          <a:xfrm>
            <a:off x="640080" y="411480"/>
            <a:ext cx="8412480" cy="411480"/>
          </a:xfrm>
          <a:prstGeom prst="rect">
            <a:avLst/>
          </a:prstGeom>
          <a:noFill/>
          <a:ln/>
        </p:spPr>
        <p:txBody>
          <a:bodyPr wrap="square" lIns="0" tIns="0" rIns="0" bIns="0" rtlCol="0" anchor="ctr"/>
          <a:lstStyle/>
          <a:p>
            <a:pPr indent="0" marL="0">
              <a:buNone/>
            </a:pPr>
            <a:r>
              <a:rPr lang="en-US" sz="3000" dirty="0">
                <a:solidFill>
                  <a:srgbClr val="111827"/>
                </a:solidFill>
                <a:latin typeface="Georgia" pitchFamily="34" charset="0"/>
                <a:ea typeface="Georgia" pitchFamily="34" charset="-122"/>
                <a:cs typeface="Georgia" pitchFamily="34" charset="-120"/>
              </a:rPr>
              <a:t>Simple sales conversation flow</a:t>
            </a:r>
            <a:endParaRPr lang="en-US" sz="3000" dirty="0"/>
          </a:p>
        </p:txBody>
      </p:sp>
      <p:sp>
        <p:nvSpPr>
          <p:cNvPr id="3" name="Shape 1"/>
          <p:cNvSpPr/>
          <p:nvPr/>
        </p:nvSpPr>
        <p:spPr>
          <a:xfrm>
            <a:off x="658368" y="1024128"/>
            <a:ext cx="1051560" cy="0"/>
          </a:xfrm>
          <a:prstGeom prst="line">
            <a:avLst/>
          </a:prstGeom>
          <a:noFill/>
          <a:ln w="26670">
            <a:solidFill>
              <a:srgbClr val="C7A451"/>
            </a:solidFill>
            <a:prstDash val="solid"/>
          </a:ln>
        </p:spPr>
      </p:sp>
      <p:sp>
        <p:nvSpPr>
          <p:cNvPr id="4" name="Text 2"/>
          <p:cNvSpPr/>
          <p:nvPr/>
        </p:nvSpPr>
        <p:spPr>
          <a:xfrm>
            <a:off x="658368" y="1170432"/>
            <a:ext cx="8961120" cy="274320"/>
          </a:xfrm>
          <a:prstGeom prst="rect">
            <a:avLst/>
          </a:prstGeom>
          <a:noFill/>
          <a:ln/>
        </p:spPr>
        <p:txBody>
          <a:bodyPr wrap="square" lIns="0" tIns="0" rIns="0" bIns="0" rtlCol="0" anchor="ctr"/>
          <a:lstStyle/>
          <a:p>
            <a:pPr indent="0" marL="0">
              <a:buNone/>
            </a:pPr>
            <a:r>
              <a:rPr lang="en-US" sz="1350" dirty="0">
                <a:solidFill>
                  <a:srgbClr val="5B6472"/>
                </a:solidFill>
                <a:latin typeface="Aptos" pitchFamily="34" charset="0"/>
                <a:ea typeface="Aptos" pitchFamily="34" charset="-122"/>
                <a:cs typeface="Aptos" pitchFamily="34" charset="-120"/>
              </a:rPr>
              <a:t>Keep the conversation focused on readiness, internal deployment, and fit.</a:t>
            </a:r>
            <a:endParaRPr lang="en-US" sz="1350" dirty="0"/>
          </a:p>
        </p:txBody>
      </p:sp>
      <p:sp>
        <p:nvSpPr>
          <p:cNvPr id="5" name="Text 3"/>
          <p:cNvSpPr/>
          <p:nvPr/>
        </p:nvSpPr>
        <p:spPr>
          <a:xfrm>
            <a:off x="804672" y="1874520"/>
            <a:ext cx="457200" cy="292608"/>
          </a:xfrm>
          <a:prstGeom prst="rect">
            <a:avLst/>
          </a:prstGeom>
          <a:noFill/>
          <a:ln/>
        </p:spPr>
        <p:txBody>
          <a:bodyPr wrap="square" lIns="0" tIns="0" rIns="0" bIns="0" rtlCol="0" anchor="ctr"/>
          <a:lstStyle/>
          <a:p>
            <a:pPr algn="ctr" indent="0" marL="0">
              <a:buNone/>
            </a:pPr>
            <a:r>
              <a:rPr lang="en-US" sz="2400" dirty="0">
                <a:solidFill>
                  <a:srgbClr val="C7A451"/>
                </a:solidFill>
                <a:latin typeface="Georgia" pitchFamily="34" charset="0"/>
                <a:ea typeface="Georgia" pitchFamily="34" charset="-122"/>
                <a:cs typeface="Georgia" pitchFamily="34" charset="-120"/>
              </a:rPr>
              <a:t>1</a:t>
            </a:r>
            <a:endParaRPr lang="en-US" sz="2400" dirty="0"/>
          </a:p>
        </p:txBody>
      </p:sp>
      <p:sp>
        <p:nvSpPr>
          <p:cNvPr id="6" name="Text 4"/>
          <p:cNvSpPr/>
          <p:nvPr/>
        </p:nvSpPr>
        <p:spPr>
          <a:xfrm>
            <a:off x="850392" y="2468880"/>
            <a:ext cx="1737360" cy="256032"/>
          </a:xfrm>
          <a:prstGeom prst="rect">
            <a:avLst/>
          </a:prstGeom>
          <a:noFill/>
          <a:ln/>
        </p:spPr>
        <p:txBody>
          <a:bodyPr wrap="square" lIns="0" tIns="0" rIns="0" bIns="0" rtlCol="0" anchor="ctr"/>
          <a:lstStyle/>
          <a:p>
            <a:pPr algn="ctr" indent="0" marL="0">
              <a:buNone/>
            </a:pPr>
            <a:r>
              <a:rPr lang="en-US" sz="1800" dirty="0">
                <a:solidFill>
                  <a:srgbClr val="111827"/>
                </a:solidFill>
                <a:latin typeface="Georgia" pitchFamily="34" charset="0"/>
                <a:ea typeface="Georgia" pitchFamily="34" charset="-122"/>
                <a:cs typeface="Georgia" pitchFamily="34" charset="-120"/>
              </a:rPr>
              <a:t>Open</a:t>
            </a:r>
            <a:endParaRPr lang="en-US" sz="1800" dirty="0"/>
          </a:p>
        </p:txBody>
      </p:sp>
      <p:sp>
        <p:nvSpPr>
          <p:cNvPr id="7" name="Text 5"/>
          <p:cNvSpPr/>
          <p:nvPr/>
        </p:nvSpPr>
        <p:spPr>
          <a:xfrm>
            <a:off x="850392" y="2971800"/>
            <a:ext cx="1737360" cy="1280160"/>
          </a:xfrm>
          <a:prstGeom prst="rect">
            <a:avLst/>
          </a:prstGeom>
          <a:noFill/>
          <a:ln/>
        </p:spPr>
        <p:txBody>
          <a:bodyPr wrap="square" lIns="0" tIns="0" rIns="0" bIns="0" rtlCol="0" anchor="ctr">
            <a:normAutofit/>
          </a:bodyPr>
          <a:lstStyle/>
          <a:p>
            <a:pPr algn="ctr" indent="0" marL="0">
              <a:buNone/>
            </a:pPr>
            <a:r>
              <a:rPr lang="en-US" sz="1300" dirty="0">
                <a:solidFill>
                  <a:srgbClr val="1F2937"/>
                </a:solidFill>
                <a:latin typeface="Aptos" pitchFamily="34" charset="0"/>
                <a:ea typeface="Aptos" pitchFamily="34" charset="-122"/>
                <a:cs typeface="Aptos" pitchFamily="34" charset="-120"/>
              </a:rPr>
              <a:t>“How are you currently preparing your people to use AI well?”</a:t>
            </a:r>
            <a:endParaRPr lang="en-US" sz="1300" dirty="0"/>
          </a:p>
        </p:txBody>
      </p:sp>
      <p:sp>
        <p:nvSpPr>
          <p:cNvPr id="8" name="Shape 6"/>
          <p:cNvSpPr/>
          <p:nvPr/>
        </p:nvSpPr>
        <p:spPr>
          <a:xfrm>
            <a:off x="2679192" y="2029968"/>
            <a:ext cx="502920" cy="0"/>
          </a:xfrm>
          <a:prstGeom prst="line">
            <a:avLst/>
          </a:prstGeom>
          <a:noFill/>
          <a:ln w="12700">
            <a:solidFill>
              <a:srgbClr val="C7A451"/>
            </a:solidFill>
            <a:prstDash val="solid"/>
          </a:ln>
        </p:spPr>
      </p:sp>
      <p:sp>
        <p:nvSpPr>
          <p:cNvPr id="9" name="Text 7"/>
          <p:cNvSpPr/>
          <p:nvPr/>
        </p:nvSpPr>
        <p:spPr>
          <a:xfrm>
            <a:off x="3072384" y="1874520"/>
            <a:ext cx="457200" cy="292608"/>
          </a:xfrm>
          <a:prstGeom prst="rect">
            <a:avLst/>
          </a:prstGeom>
          <a:noFill/>
          <a:ln/>
        </p:spPr>
        <p:txBody>
          <a:bodyPr wrap="square" lIns="0" tIns="0" rIns="0" bIns="0" rtlCol="0" anchor="ctr"/>
          <a:lstStyle/>
          <a:p>
            <a:pPr algn="ctr" indent="0" marL="0">
              <a:buNone/>
            </a:pPr>
            <a:r>
              <a:rPr lang="en-US" sz="2400" dirty="0">
                <a:solidFill>
                  <a:srgbClr val="C7A451"/>
                </a:solidFill>
                <a:latin typeface="Georgia" pitchFamily="34" charset="0"/>
                <a:ea typeface="Georgia" pitchFamily="34" charset="-122"/>
                <a:cs typeface="Georgia" pitchFamily="34" charset="-120"/>
              </a:rPr>
              <a:t>2</a:t>
            </a:r>
            <a:endParaRPr lang="en-US" sz="2400" dirty="0"/>
          </a:p>
        </p:txBody>
      </p:sp>
      <p:sp>
        <p:nvSpPr>
          <p:cNvPr id="10" name="Text 8"/>
          <p:cNvSpPr/>
          <p:nvPr/>
        </p:nvSpPr>
        <p:spPr>
          <a:xfrm>
            <a:off x="3118104" y="2468880"/>
            <a:ext cx="1737360" cy="256032"/>
          </a:xfrm>
          <a:prstGeom prst="rect">
            <a:avLst/>
          </a:prstGeom>
          <a:noFill/>
          <a:ln/>
        </p:spPr>
        <p:txBody>
          <a:bodyPr wrap="square" lIns="0" tIns="0" rIns="0" bIns="0" rtlCol="0" anchor="ctr"/>
          <a:lstStyle/>
          <a:p>
            <a:pPr algn="ctr" indent="0" marL="0">
              <a:buNone/>
            </a:pPr>
            <a:r>
              <a:rPr lang="en-US" sz="1800" dirty="0">
                <a:solidFill>
                  <a:srgbClr val="111827"/>
                </a:solidFill>
                <a:latin typeface="Georgia" pitchFamily="34" charset="0"/>
                <a:ea typeface="Georgia" pitchFamily="34" charset="-122"/>
                <a:cs typeface="Georgia" pitchFamily="34" charset="-120"/>
              </a:rPr>
              <a:t>Diagnose</a:t>
            </a:r>
            <a:endParaRPr lang="en-US" sz="1800" dirty="0"/>
          </a:p>
        </p:txBody>
      </p:sp>
      <p:sp>
        <p:nvSpPr>
          <p:cNvPr id="11" name="Text 9"/>
          <p:cNvSpPr/>
          <p:nvPr/>
        </p:nvSpPr>
        <p:spPr>
          <a:xfrm>
            <a:off x="3118104" y="2971800"/>
            <a:ext cx="1737360" cy="1280160"/>
          </a:xfrm>
          <a:prstGeom prst="rect">
            <a:avLst/>
          </a:prstGeom>
          <a:noFill/>
          <a:ln/>
        </p:spPr>
        <p:txBody>
          <a:bodyPr wrap="square" lIns="0" tIns="0" rIns="0" bIns="0" rtlCol="0" anchor="ctr">
            <a:normAutofit/>
          </a:bodyPr>
          <a:lstStyle/>
          <a:p>
            <a:pPr algn="ctr" indent="0" marL="0">
              <a:buNone/>
            </a:pPr>
            <a:r>
              <a:rPr lang="en-US" sz="1300" dirty="0">
                <a:solidFill>
                  <a:srgbClr val="1F2937"/>
                </a:solidFill>
                <a:latin typeface="Aptos" pitchFamily="34" charset="0"/>
                <a:ea typeface="Aptos" pitchFamily="34" charset="-122"/>
                <a:cs typeface="Aptos" pitchFamily="34" charset="-120"/>
              </a:rPr>
              <a:t>Listen for gaps in training, confidence, policy, judgment, rollout, or manager support.</a:t>
            </a:r>
            <a:endParaRPr lang="en-US" sz="1300" dirty="0"/>
          </a:p>
        </p:txBody>
      </p:sp>
      <p:sp>
        <p:nvSpPr>
          <p:cNvPr id="12" name="Shape 10"/>
          <p:cNvSpPr/>
          <p:nvPr/>
        </p:nvSpPr>
        <p:spPr>
          <a:xfrm>
            <a:off x="4946904" y="2029968"/>
            <a:ext cx="502920" cy="0"/>
          </a:xfrm>
          <a:prstGeom prst="line">
            <a:avLst/>
          </a:prstGeom>
          <a:noFill/>
          <a:ln w="12700">
            <a:solidFill>
              <a:srgbClr val="C7A451"/>
            </a:solidFill>
            <a:prstDash val="solid"/>
          </a:ln>
        </p:spPr>
      </p:sp>
      <p:sp>
        <p:nvSpPr>
          <p:cNvPr id="13" name="Text 11"/>
          <p:cNvSpPr/>
          <p:nvPr/>
        </p:nvSpPr>
        <p:spPr>
          <a:xfrm>
            <a:off x="5340096" y="1874520"/>
            <a:ext cx="457200" cy="292608"/>
          </a:xfrm>
          <a:prstGeom prst="rect">
            <a:avLst/>
          </a:prstGeom>
          <a:noFill/>
          <a:ln/>
        </p:spPr>
        <p:txBody>
          <a:bodyPr wrap="square" lIns="0" tIns="0" rIns="0" bIns="0" rtlCol="0" anchor="ctr"/>
          <a:lstStyle/>
          <a:p>
            <a:pPr algn="ctr" indent="0" marL="0">
              <a:buNone/>
            </a:pPr>
            <a:r>
              <a:rPr lang="en-US" sz="2400" dirty="0">
                <a:solidFill>
                  <a:srgbClr val="C7A451"/>
                </a:solidFill>
                <a:latin typeface="Georgia" pitchFamily="34" charset="0"/>
                <a:ea typeface="Georgia" pitchFamily="34" charset="-122"/>
                <a:cs typeface="Georgia" pitchFamily="34" charset="-120"/>
              </a:rPr>
              <a:t>3</a:t>
            </a:r>
            <a:endParaRPr lang="en-US" sz="2400" dirty="0"/>
          </a:p>
        </p:txBody>
      </p:sp>
      <p:sp>
        <p:nvSpPr>
          <p:cNvPr id="14" name="Text 12"/>
          <p:cNvSpPr/>
          <p:nvPr/>
        </p:nvSpPr>
        <p:spPr>
          <a:xfrm>
            <a:off x="5385816" y="2468880"/>
            <a:ext cx="1737360" cy="256032"/>
          </a:xfrm>
          <a:prstGeom prst="rect">
            <a:avLst/>
          </a:prstGeom>
          <a:noFill/>
          <a:ln/>
        </p:spPr>
        <p:txBody>
          <a:bodyPr wrap="square" lIns="0" tIns="0" rIns="0" bIns="0" rtlCol="0" anchor="ctr"/>
          <a:lstStyle/>
          <a:p>
            <a:pPr algn="ctr" indent="0" marL="0">
              <a:buNone/>
            </a:pPr>
            <a:r>
              <a:rPr lang="en-US" sz="1800" dirty="0">
                <a:solidFill>
                  <a:srgbClr val="111827"/>
                </a:solidFill>
                <a:latin typeface="Georgia" pitchFamily="34" charset="0"/>
                <a:ea typeface="Georgia" pitchFamily="34" charset="-122"/>
                <a:cs typeface="Georgia" pitchFamily="34" charset="-120"/>
              </a:rPr>
              <a:t>Match</a:t>
            </a:r>
            <a:endParaRPr lang="en-US" sz="1800" dirty="0"/>
          </a:p>
        </p:txBody>
      </p:sp>
      <p:sp>
        <p:nvSpPr>
          <p:cNvPr id="15" name="Text 13"/>
          <p:cNvSpPr/>
          <p:nvPr/>
        </p:nvSpPr>
        <p:spPr>
          <a:xfrm>
            <a:off x="5385816" y="2971800"/>
            <a:ext cx="1737360" cy="1280160"/>
          </a:xfrm>
          <a:prstGeom prst="rect">
            <a:avLst/>
          </a:prstGeom>
          <a:noFill/>
          <a:ln/>
        </p:spPr>
        <p:txBody>
          <a:bodyPr wrap="square" lIns="0" tIns="0" rIns="0" bIns="0" rtlCol="0" anchor="ctr">
            <a:normAutofit/>
          </a:bodyPr>
          <a:lstStyle/>
          <a:p>
            <a:pPr algn="ctr" indent="0" marL="0">
              <a:buNone/>
            </a:pPr>
            <a:r>
              <a:rPr lang="en-US" sz="1300" dirty="0">
                <a:solidFill>
                  <a:srgbClr val="1F2937"/>
                </a:solidFill>
                <a:latin typeface="Aptos" pitchFamily="34" charset="0"/>
                <a:ea typeface="Aptos" pitchFamily="34" charset="-122"/>
                <a:cs typeface="Aptos" pitchFamily="34" charset="-120"/>
              </a:rPr>
              <a:t>Connect their pain to 2 or 3 relevant bundle areas.</a:t>
            </a:r>
            <a:endParaRPr lang="en-US" sz="1300" dirty="0"/>
          </a:p>
        </p:txBody>
      </p:sp>
      <p:sp>
        <p:nvSpPr>
          <p:cNvPr id="16" name="Shape 14"/>
          <p:cNvSpPr/>
          <p:nvPr/>
        </p:nvSpPr>
        <p:spPr>
          <a:xfrm>
            <a:off x="7214616" y="2029968"/>
            <a:ext cx="502920" cy="0"/>
          </a:xfrm>
          <a:prstGeom prst="line">
            <a:avLst/>
          </a:prstGeom>
          <a:noFill/>
          <a:ln w="12700">
            <a:solidFill>
              <a:srgbClr val="C7A451"/>
            </a:solidFill>
            <a:prstDash val="solid"/>
          </a:ln>
        </p:spPr>
      </p:sp>
      <p:sp>
        <p:nvSpPr>
          <p:cNvPr id="17" name="Text 15"/>
          <p:cNvSpPr/>
          <p:nvPr/>
        </p:nvSpPr>
        <p:spPr>
          <a:xfrm>
            <a:off x="7607808" y="1874520"/>
            <a:ext cx="457200" cy="292608"/>
          </a:xfrm>
          <a:prstGeom prst="rect">
            <a:avLst/>
          </a:prstGeom>
          <a:noFill/>
          <a:ln/>
        </p:spPr>
        <p:txBody>
          <a:bodyPr wrap="square" lIns="0" tIns="0" rIns="0" bIns="0" rtlCol="0" anchor="ctr"/>
          <a:lstStyle/>
          <a:p>
            <a:pPr algn="ctr" indent="0" marL="0">
              <a:buNone/>
            </a:pPr>
            <a:r>
              <a:rPr lang="en-US" sz="2400" dirty="0">
                <a:solidFill>
                  <a:srgbClr val="C7A451"/>
                </a:solidFill>
                <a:latin typeface="Georgia" pitchFamily="34" charset="0"/>
                <a:ea typeface="Georgia" pitchFamily="34" charset="-122"/>
                <a:cs typeface="Georgia" pitchFamily="34" charset="-120"/>
              </a:rPr>
              <a:t>4</a:t>
            </a:r>
            <a:endParaRPr lang="en-US" sz="2400" dirty="0"/>
          </a:p>
        </p:txBody>
      </p:sp>
      <p:sp>
        <p:nvSpPr>
          <p:cNvPr id="18" name="Text 16"/>
          <p:cNvSpPr/>
          <p:nvPr/>
        </p:nvSpPr>
        <p:spPr>
          <a:xfrm>
            <a:off x="7653528" y="2468880"/>
            <a:ext cx="1737360" cy="256032"/>
          </a:xfrm>
          <a:prstGeom prst="rect">
            <a:avLst/>
          </a:prstGeom>
          <a:noFill/>
          <a:ln/>
        </p:spPr>
        <p:txBody>
          <a:bodyPr wrap="square" lIns="0" tIns="0" rIns="0" bIns="0" rtlCol="0" anchor="ctr"/>
          <a:lstStyle/>
          <a:p>
            <a:pPr algn="ctr" indent="0" marL="0">
              <a:buNone/>
            </a:pPr>
            <a:r>
              <a:rPr lang="en-US" sz="1800" dirty="0">
                <a:solidFill>
                  <a:srgbClr val="111827"/>
                </a:solidFill>
                <a:latin typeface="Georgia" pitchFamily="34" charset="0"/>
                <a:ea typeface="Georgia" pitchFamily="34" charset="-122"/>
                <a:cs typeface="Georgia" pitchFamily="34" charset="-120"/>
              </a:rPr>
              <a:t>Position</a:t>
            </a:r>
            <a:endParaRPr lang="en-US" sz="1800" dirty="0"/>
          </a:p>
        </p:txBody>
      </p:sp>
      <p:sp>
        <p:nvSpPr>
          <p:cNvPr id="19" name="Text 17"/>
          <p:cNvSpPr/>
          <p:nvPr/>
        </p:nvSpPr>
        <p:spPr>
          <a:xfrm>
            <a:off x="7653528" y="2971800"/>
            <a:ext cx="1737360" cy="1280160"/>
          </a:xfrm>
          <a:prstGeom prst="rect">
            <a:avLst/>
          </a:prstGeom>
          <a:noFill/>
          <a:ln/>
        </p:spPr>
        <p:txBody>
          <a:bodyPr wrap="square" lIns="0" tIns="0" rIns="0" bIns="0" rtlCol="0" anchor="ctr">
            <a:normAutofit/>
          </a:bodyPr>
          <a:lstStyle/>
          <a:p>
            <a:pPr algn="ctr" indent="0" marL="0">
              <a:buNone/>
            </a:pPr>
            <a:r>
              <a:rPr lang="en-US" sz="1300" dirty="0">
                <a:solidFill>
                  <a:srgbClr val="1F2937"/>
                </a:solidFill>
                <a:latin typeface="Aptos" pitchFamily="34" charset="0"/>
                <a:ea typeface="Aptos" pitchFamily="34" charset="-122"/>
                <a:cs typeface="Aptos" pitchFamily="34" charset="-120"/>
              </a:rPr>
              <a:t>Explain the Suite as an editable foundation that saves internal build time.</a:t>
            </a:r>
            <a:endParaRPr lang="en-US" sz="1300" dirty="0"/>
          </a:p>
        </p:txBody>
      </p:sp>
      <p:sp>
        <p:nvSpPr>
          <p:cNvPr id="20" name="Shape 18"/>
          <p:cNvSpPr/>
          <p:nvPr/>
        </p:nvSpPr>
        <p:spPr>
          <a:xfrm>
            <a:off x="9482328" y="2029968"/>
            <a:ext cx="502920" cy="0"/>
          </a:xfrm>
          <a:prstGeom prst="line">
            <a:avLst/>
          </a:prstGeom>
          <a:noFill/>
          <a:ln w="12700">
            <a:solidFill>
              <a:srgbClr val="C7A451"/>
            </a:solidFill>
            <a:prstDash val="solid"/>
          </a:ln>
        </p:spPr>
      </p:sp>
      <p:sp>
        <p:nvSpPr>
          <p:cNvPr id="21" name="Text 19"/>
          <p:cNvSpPr/>
          <p:nvPr/>
        </p:nvSpPr>
        <p:spPr>
          <a:xfrm>
            <a:off x="9875520" y="1874520"/>
            <a:ext cx="457200" cy="292608"/>
          </a:xfrm>
          <a:prstGeom prst="rect">
            <a:avLst/>
          </a:prstGeom>
          <a:noFill/>
          <a:ln/>
        </p:spPr>
        <p:txBody>
          <a:bodyPr wrap="square" lIns="0" tIns="0" rIns="0" bIns="0" rtlCol="0" anchor="ctr"/>
          <a:lstStyle/>
          <a:p>
            <a:pPr algn="ctr" indent="0" marL="0">
              <a:buNone/>
            </a:pPr>
            <a:r>
              <a:rPr lang="en-US" sz="2400" dirty="0">
                <a:solidFill>
                  <a:srgbClr val="C7A451"/>
                </a:solidFill>
                <a:latin typeface="Georgia" pitchFamily="34" charset="0"/>
                <a:ea typeface="Georgia" pitchFamily="34" charset="-122"/>
                <a:cs typeface="Georgia" pitchFamily="34" charset="-120"/>
              </a:rPr>
              <a:t>5</a:t>
            </a:r>
            <a:endParaRPr lang="en-US" sz="2400" dirty="0"/>
          </a:p>
        </p:txBody>
      </p:sp>
      <p:sp>
        <p:nvSpPr>
          <p:cNvPr id="22" name="Text 20"/>
          <p:cNvSpPr/>
          <p:nvPr/>
        </p:nvSpPr>
        <p:spPr>
          <a:xfrm>
            <a:off x="9921240" y="2468880"/>
            <a:ext cx="1737360" cy="256032"/>
          </a:xfrm>
          <a:prstGeom prst="rect">
            <a:avLst/>
          </a:prstGeom>
          <a:noFill/>
          <a:ln/>
        </p:spPr>
        <p:txBody>
          <a:bodyPr wrap="square" lIns="0" tIns="0" rIns="0" bIns="0" rtlCol="0" anchor="ctr"/>
          <a:lstStyle/>
          <a:p>
            <a:pPr algn="ctr" indent="0" marL="0">
              <a:buNone/>
            </a:pPr>
            <a:r>
              <a:rPr lang="en-US" sz="1800" dirty="0">
                <a:solidFill>
                  <a:srgbClr val="111827"/>
                </a:solidFill>
                <a:latin typeface="Georgia" pitchFamily="34" charset="0"/>
                <a:ea typeface="Georgia" pitchFamily="34" charset="-122"/>
                <a:cs typeface="Georgia" pitchFamily="34" charset="-120"/>
              </a:rPr>
              <a:t>Close</a:t>
            </a:r>
            <a:endParaRPr lang="en-US" sz="1800" dirty="0"/>
          </a:p>
        </p:txBody>
      </p:sp>
      <p:sp>
        <p:nvSpPr>
          <p:cNvPr id="23" name="Text 21"/>
          <p:cNvSpPr/>
          <p:nvPr/>
        </p:nvSpPr>
        <p:spPr>
          <a:xfrm>
            <a:off x="9921240" y="2971800"/>
            <a:ext cx="1737360" cy="1280160"/>
          </a:xfrm>
          <a:prstGeom prst="rect">
            <a:avLst/>
          </a:prstGeom>
          <a:noFill/>
          <a:ln/>
        </p:spPr>
        <p:txBody>
          <a:bodyPr wrap="square" lIns="0" tIns="0" rIns="0" bIns="0" rtlCol="0" anchor="ctr">
            <a:normAutofit/>
          </a:bodyPr>
          <a:lstStyle/>
          <a:p>
            <a:pPr algn="ctr" indent="0" marL="0">
              <a:buNone/>
            </a:pPr>
            <a:r>
              <a:rPr lang="en-US" sz="1300" dirty="0">
                <a:solidFill>
                  <a:srgbClr val="1F2937"/>
                </a:solidFill>
                <a:latin typeface="Aptos" pitchFamily="34" charset="0"/>
                <a:ea typeface="Aptos" pitchFamily="34" charset="-122"/>
                <a:cs typeface="Aptos" pitchFamily="34" charset="-120"/>
              </a:rPr>
              <a:t>Recommend Complete Suite when they need breadth. Recommend a bundle only for a narrow priority.</a:t>
            </a:r>
            <a:endParaRPr lang="en-US" sz="1300" dirty="0"/>
          </a:p>
        </p:txBody>
      </p:sp>
      <p:sp>
        <p:nvSpPr>
          <p:cNvPr id="24" name="Shape 22"/>
          <p:cNvSpPr/>
          <p:nvPr/>
        </p:nvSpPr>
        <p:spPr>
          <a:xfrm>
            <a:off x="621792" y="6446520"/>
            <a:ext cx="10972800" cy="0"/>
          </a:xfrm>
          <a:prstGeom prst="line">
            <a:avLst/>
          </a:prstGeom>
          <a:noFill/>
          <a:ln w="8890">
            <a:solidFill>
              <a:srgbClr val="C7A451"/>
            </a:solidFill>
            <a:prstDash val="solid"/>
          </a:ln>
        </p:spPr>
      </p:sp>
      <p:sp>
        <p:nvSpPr>
          <p:cNvPr id="25" name="Text 23"/>
          <p:cNvSpPr/>
          <p:nvPr/>
        </p:nvSpPr>
        <p:spPr>
          <a:xfrm>
            <a:off x="658368" y="6510528"/>
            <a:ext cx="3108960" cy="109728"/>
          </a:xfrm>
          <a:prstGeom prst="rect">
            <a:avLst/>
          </a:prstGeom>
          <a:noFill/>
          <a:ln/>
        </p:spPr>
        <p:txBody>
          <a:bodyPr wrap="square" lIns="0" tIns="0" rIns="0" bIns="0" rtlCol="0" anchor="ctr"/>
          <a:lstStyle/>
          <a:p>
            <a:pPr indent="0" marL="0">
              <a:buNone/>
            </a:pPr>
            <a:r>
              <a:rPr lang="en-US" sz="750" dirty="0">
                <a:solidFill>
                  <a:srgbClr val="6B7280"/>
                </a:solidFill>
                <a:latin typeface="Aptos" pitchFamily="34" charset="0"/>
                <a:ea typeface="Aptos" pitchFamily="34" charset="-122"/>
                <a:cs typeface="Aptos" pitchFamily="34" charset="-120"/>
              </a:rPr>
              <a:t>Internal sales enablement deck</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Bella St John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Enablement Suite Sales Deck</dc:title>
  <dc:subject>AI Enablement Suite sales deck</dc:subject>
  <dc:creator>OpenAI</dc:creator>
  <cp:lastModifiedBy>OpenAI</cp:lastModifiedBy>
  <cp:revision>1</cp:revision>
  <dcterms:created xsi:type="dcterms:W3CDTF">2026-08-01T12:23:57Z</dcterms:created>
  <dcterms:modified xsi:type="dcterms:W3CDTF">2026-08-01T12:23:57Z</dcterms:modified>
</cp:coreProperties>
</file>